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269" r:id="rId5"/>
    <p:sldId id="270" r:id="rId6"/>
    <p:sldId id="422" r:id="rId7"/>
    <p:sldId id="353" r:id="rId8"/>
    <p:sldId id="354" r:id="rId9"/>
    <p:sldId id="355" r:id="rId10"/>
    <p:sldId id="356" r:id="rId11"/>
    <p:sldId id="357" r:id="rId12"/>
    <p:sldId id="389" r:id="rId13"/>
    <p:sldId id="440" r:id="rId14"/>
    <p:sldId id="391" r:id="rId15"/>
    <p:sldId id="423" r:id="rId16"/>
    <p:sldId id="370" r:id="rId17"/>
    <p:sldId id="424" r:id="rId18"/>
    <p:sldId id="364" r:id="rId19"/>
    <p:sldId id="426" r:id="rId20"/>
    <p:sldId id="373" r:id="rId21"/>
    <p:sldId id="361" r:id="rId22"/>
    <p:sldId id="374" r:id="rId23"/>
    <p:sldId id="443" r:id="rId24"/>
    <p:sldId id="428" r:id="rId25"/>
    <p:sldId id="362" r:id="rId26"/>
    <p:sldId id="429" r:id="rId27"/>
    <p:sldId id="375" r:id="rId28"/>
    <p:sldId id="430" r:id="rId29"/>
    <p:sldId id="385" r:id="rId30"/>
    <p:sldId id="432" r:id="rId31"/>
    <p:sldId id="393" r:id="rId32"/>
    <p:sldId id="387" r:id="rId33"/>
    <p:sldId id="421" r:id="rId34"/>
    <p:sldId id="433" r:id="rId35"/>
    <p:sldId id="444" r:id="rId36"/>
    <p:sldId id="420" r:id="rId37"/>
    <p:sldId id="419" r:id="rId38"/>
    <p:sldId id="434" r:id="rId39"/>
    <p:sldId id="396" r:id="rId40"/>
    <p:sldId id="410" r:id="rId41"/>
    <p:sldId id="414" r:id="rId42"/>
    <p:sldId id="411" r:id="rId43"/>
    <p:sldId id="412" r:id="rId44"/>
    <p:sldId id="415" r:id="rId45"/>
    <p:sldId id="435" r:id="rId46"/>
    <p:sldId id="376" r:id="rId47"/>
    <p:sldId id="388" r:id="rId48"/>
    <p:sldId id="437" r:id="rId49"/>
    <p:sldId id="398" r:id="rId50"/>
    <p:sldId id="436" r:id="rId51"/>
    <p:sldId id="399" r:id="rId52"/>
    <p:sldId id="390" r:id="rId53"/>
    <p:sldId id="438" r:id="rId54"/>
    <p:sldId id="367" r:id="rId55"/>
    <p:sldId id="441" r:id="rId56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934C"/>
    <a:srgbClr val="B9C8B3"/>
    <a:srgbClr val="BBDACB"/>
    <a:srgbClr val="EFC096"/>
    <a:srgbClr val="F5E7CC"/>
    <a:srgbClr val="FFFFFF"/>
    <a:srgbClr val="CC2428"/>
    <a:srgbClr val="F5D8D8"/>
    <a:srgbClr val="E1EFD7"/>
    <a:srgbClr val="D0D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49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67" y="1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3DEC388-69C3-41CE-836D-8CADE66F758F}" type="datetime1">
              <a:rPr lang="fr-FR" smtClean="0"/>
              <a:pPr algn="r" rtl="0"/>
              <a:t>03/07/2017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E31375A4-56A4-47D6-9801-1991572033F7}" type="slidenum">
              <a:rPr lang="fr-FR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3CF334A0-7817-44BF-BE74-0C1D60A40209}" type="datetime1">
              <a:rPr lang="fr-FR" smtClean="0"/>
              <a:pPr/>
              <a:t>03/07/2017</a:t>
            </a:fld>
            <a:endParaRPr lang="fr-FR" dirty="0"/>
          </a:p>
        </p:txBody>
      </p:sp>
      <p:sp>
        <p:nvSpPr>
          <p:cNvPr id="4" name="Espace réservé de l’image des diapositives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8" name="Rectangle 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fr-FR" noProof="0"/>
              <a:t>Modifier le style des sous-titres du masque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’image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7" name="Groupe 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Connecteur droit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 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Connecteur droit 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 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Connecteur droit 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 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8" name="Rectangle 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fr-FR" noProof="0"/>
              <a:t>Modifier le style des sous-titres du masque</a:t>
            </a:r>
            <a:endParaRPr lang="fr-FR" noProof="0" dirty="0"/>
          </a:p>
        </p:txBody>
      </p:sp>
      <p:pic>
        <p:nvPicPr>
          <p:cNvPr id="10" name="Image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Espace réservé d’image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9" name="Texte d’instructions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fr-FR" sz="1200" b="1" i="1" noProof="0" dirty="0">
                <a:latin typeface="Arial" pitchFamily="34" charset="0"/>
                <a:cs typeface="Arial" pitchFamily="34" charset="0"/>
              </a:rPr>
              <a:t>REMARQUE :</a:t>
            </a:r>
          </a:p>
          <a:p>
            <a:pPr rtl="0"/>
            <a:r>
              <a:rPr lang="fr-FR" sz="1200" i="1" noProof="0" dirty="0">
                <a:latin typeface="Arial" pitchFamily="34" charset="0"/>
                <a:cs typeface="Arial" pitchFamily="34" charset="0"/>
              </a:rPr>
              <a:t>Pour remplacer l’image sur cette diapositive, sélectionnez-la et supprimez-la. Cliquez ensuite sur l’icône Images dans l’espace réservé pour insérer votre image.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 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e 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Connecteur droit 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 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  <p:grpSp>
          <p:nvGrpSpPr>
            <p:cNvPr id="11" name="Groupe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Connecteur droit 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 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 noProof="0" dirty="0"/>
              <a:t>Modifier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noProof="0" dirty="0"/>
              <a:t>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  <a:p>
            <a:pPr lvl="5" rtl="0"/>
            <a:r>
              <a:rPr lang="fr-FR" noProof="0" dirty="0"/>
              <a:t>Sixième niveau</a:t>
            </a:r>
          </a:p>
          <a:p>
            <a:pPr lvl="6" rtl="0"/>
            <a:r>
              <a:rPr lang="fr-FR" noProof="0" dirty="0"/>
              <a:t>Septième niveau</a:t>
            </a:r>
          </a:p>
          <a:p>
            <a:pPr lvl="7" rtl="0"/>
            <a:r>
              <a:rPr lang="fr-FR" noProof="0" dirty="0"/>
              <a:t>Huitième niveau</a:t>
            </a:r>
          </a:p>
          <a:p>
            <a:pPr lvl="8" rtl="0"/>
            <a:r>
              <a:rPr lang="fr-FR" noProof="0" dirty="0"/>
              <a:t>Neuvième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5" name="Groupe 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Connecteur droit 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 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uperboubek/bcd" TargetMode="External"/><Relationship Id="rId2" Type="http://schemas.openxmlformats.org/officeDocument/2006/relationships/hyperlink" Target="http://www.telecom-paristech.fr/~boubek/papers/BCD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fr-FR" sz="4000" dirty="0"/>
              <a:t>BAYESIAN COLLABORATIVE DENOISING FOR MONTE-CARLO RENDERING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r" rtl="0"/>
            <a:r>
              <a:rPr lang="fr-FR" sz="2800" dirty="0"/>
              <a:t>Malik BOUGHIDA</a:t>
            </a:r>
          </a:p>
          <a:p>
            <a:pPr algn="r" rtl="0"/>
            <a:r>
              <a:rPr lang="fr-FR" sz="2800" dirty="0" err="1"/>
              <a:t>Tamy</a:t>
            </a:r>
            <a:r>
              <a:rPr lang="fr-FR" sz="2800" dirty="0"/>
              <a:t> BOUBEKEUR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923" y="1184858"/>
            <a:ext cx="1609725" cy="161925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4459" y="6356350"/>
            <a:ext cx="6323082" cy="365126"/>
          </a:xfrm>
        </p:spPr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4952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: </a:t>
            </a:r>
            <a:r>
              <a:rPr lang="fr-FR" dirty="0" err="1"/>
              <a:t>denoising</a:t>
            </a:r>
            <a:r>
              <a:rPr lang="fr-FR" dirty="0"/>
              <a:t> in image </a:t>
            </a:r>
            <a:r>
              <a:rPr lang="fr-FR" dirty="0" err="1"/>
              <a:t>processing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dirty="0" err="1"/>
              <a:t>Denoising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 (</a:t>
            </a:r>
            <a:r>
              <a:rPr lang="fr-FR" dirty="0" err="1"/>
              <a:t>examples</a:t>
            </a:r>
            <a:r>
              <a:rPr lang="fr-FR" dirty="0"/>
              <a:t>)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r>
              <a:rPr lang="fr-FR" dirty="0" err="1"/>
              <a:t>Filtering</a:t>
            </a:r>
            <a:endParaRPr lang="fr-FR" dirty="0"/>
          </a:p>
          <a:p>
            <a:pPr lvl="1"/>
            <a:r>
              <a:rPr lang="fr-FR" dirty="0" err="1"/>
              <a:t>Median</a:t>
            </a:r>
            <a:endParaRPr lang="fr-FR" dirty="0"/>
          </a:p>
          <a:p>
            <a:pPr lvl="1"/>
            <a:r>
              <a:rPr lang="fr-FR" dirty="0" err="1"/>
              <a:t>Bilateral</a:t>
            </a:r>
            <a:endParaRPr lang="fr-FR" dirty="0"/>
          </a:p>
          <a:p>
            <a:pPr lvl="1"/>
            <a:r>
              <a:rPr lang="fr-FR" dirty="0"/>
              <a:t>Joint </a:t>
            </a:r>
            <a:r>
              <a:rPr lang="fr-FR" dirty="0" err="1"/>
              <a:t>bilateral</a:t>
            </a:r>
            <a:endParaRPr lang="fr-FR" dirty="0"/>
          </a:p>
          <a:p>
            <a:r>
              <a:rPr lang="fr-FR" dirty="0" err="1"/>
              <a:t>Optimization</a:t>
            </a:r>
            <a:endParaRPr lang="fr-FR" dirty="0"/>
          </a:p>
          <a:p>
            <a:pPr lvl="1"/>
            <a:r>
              <a:rPr lang="fr-FR" dirty="0"/>
              <a:t>Total variation</a:t>
            </a:r>
          </a:p>
          <a:p>
            <a:r>
              <a:rPr lang="fr-FR" dirty="0"/>
              <a:t>Patch-</a:t>
            </a:r>
            <a:r>
              <a:rPr lang="fr-FR" dirty="0" err="1"/>
              <a:t>based</a:t>
            </a:r>
            <a:r>
              <a:rPr lang="fr-FR" dirty="0"/>
              <a:t> </a:t>
            </a:r>
            <a:r>
              <a:rPr lang="fr-FR" dirty="0" err="1"/>
              <a:t>methods</a:t>
            </a:r>
            <a:endParaRPr lang="fr-FR" dirty="0"/>
          </a:p>
          <a:p>
            <a:pPr lvl="1"/>
            <a:r>
              <a:rPr lang="fr-FR" dirty="0"/>
              <a:t>Non-Local </a:t>
            </a:r>
            <a:r>
              <a:rPr lang="fr-FR" dirty="0" err="1"/>
              <a:t>Means</a:t>
            </a:r>
            <a:r>
              <a:rPr lang="fr-FR" dirty="0"/>
              <a:t> [</a:t>
            </a:r>
            <a:r>
              <a:rPr lang="fr-FR" dirty="0" err="1"/>
              <a:t>Buades</a:t>
            </a:r>
            <a:r>
              <a:rPr lang="fr-FR" dirty="0"/>
              <a:t> 2005]</a:t>
            </a:r>
          </a:p>
          <a:p>
            <a:pPr lvl="1"/>
            <a:r>
              <a:rPr lang="fr-FR" dirty="0"/>
              <a:t>BM3D [</a:t>
            </a:r>
            <a:r>
              <a:rPr lang="fr-FR" dirty="0" err="1"/>
              <a:t>Dabov</a:t>
            </a:r>
            <a:r>
              <a:rPr lang="fr-FR" dirty="0"/>
              <a:t> 2006]</a:t>
            </a:r>
          </a:p>
          <a:p>
            <a:pPr lvl="1"/>
            <a:r>
              <a:rPr lang="fr-FR" dirty="0"/>
              <a:t>Non-Local Bayes [Lebrun 2013]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r>
              <a:rPr lang="fr-FR" dirty="0"/>
              <a:t>Noise model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rtl="0"/>
            <a:r>
              <a:rPr lang="fr-FR" dirty="0"/>
              <a:t>Additive</a:t>
            </a:r>
          </a:p>
          <a:p>
            <a:pPr rtl="0"/>
            <a:r>
              <a:rPr lang="fr-FR" dirty="0" err="1"/>
              <a:t>Gaussian</a:t>
            </a:r>
            <a:endParaRPr lang="fr-FR" dirty="0"/>
          </a:p>
          <a:p>
            <a:pPr rtl="0"/>
            <a:r>
              <a:rPr lang="fr-FR" dirty="0" err="1"/>
              <a:t>Isotropic</a:t>
            </a:r>
            <a:endParaRPr lang="fr-FR" dirty="0"/>
          </a:p>
          <a:p>
            <a:pPr rtl="0"/>
            <a:r>
              <a:rPr lang="fr-FR" dirty="0"/>
              <a:t>Uniform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24" name="Rectangle : coins arrondis 23"/>
          <p:cNvSpPr/>
          <p:nvPr/>
        </p:nvSpPr>
        <p:spPr>
          <a:xfrm>
            <a:off x="1705388" y="5579409"/>
            <a:ext cx="2777567" cy="24844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/>
          <p:cNvGrpSpPr/>
          <p:nvPr/>
        </p:nvGrpSpPr>
        <p:grpSpPr>
          <a:xfrm>
            <a:off x="6300805" y="3459070"/>
            <a:ext cx="5812743" cy="914348"/>
            <a:chOff x="6300805" y="3459070"/>
            <a:chExt cx="5812743" cy="914348"/>
          </a:xfrm>
        </p:grpSpPr>
        <p:grpSp>
          <p:nvGrpSpPr>
            <p:cNvPr id="25" name="Groupe 24"/>
            <p:cNvGrpSpPr/>
            <p:nvPr/>
          </p:nvGrpSpPr>
          <p:grpSpPr>
            <a:xfrm>
              <a:off x="6300805" y="3459070"/>
              <a:ext cx="1047952" cy="299198"/>
              <a:chOff x="5340442" y="1697723"/>
              <a:chExt cx="431999" cy="432000"/>
            </a:xfrm>
          </p:grpSpPr>
          <p:sp>
            <p:nvSpPr>
              <p:cNvPr id="26" name="Connecteur droit 25"/>
              <p:cNvSpPr/>
              <p:nvPr/>
            </p:nvSpPr>
            <p:spPr>
              <a:xfrm>
                <a:off x="5340442" y="1697723"/>
                <a:ext cx="431999" cy="432000"/>
              </a:xfrm>
              <a:prstGeom prst="line">
                <a:avLst/>
              </a:prstGeom>
              <a:noFill/>
              <a:ln w="38160">
                <a:solidFill>
                  <a:srgbClr val="FF3333"/>
                </a:solidFill>
                <a:prstDash val="solid"/>
              </a:ln>
            </p:spPr>
            <p:txBody>
              <a:bodyPr vert="horz" wrap="none" lIns="109080" tIns="64080" rIns="109080" bIns="6408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Droid Sans" pitchFamily="2"/>
                  <a:cs typeface="FreeSans" pitchFamily="2"/>
                </a:endParaRPr>
              </a:p>
            </p:txBody>
          </p:sp>
          <p:sp>
            <p:nvSpPr>
              <p:cNvPr id="27" name="Connecteur droit 26"/>
              <p:cNvSpPr/>
              <p:nvPr/>
            </p:nvSpPr>
            <p:spPr>
              <a:xfrm flipV="1">
                <a:off x="5340442" y="1697723"/>
                <a:ext cx="431999" cy="432000"/>
              </a:xfrm>
              <a:prstGeom prst="line">
                <a:avLst/>
              </a:prstGeom>
              <a:noFill/>
              <a:ln w="38160">
                <a:solidFill>
                  <a:srgbClr val="FF3333"/>
                </a:solidFill>
                <a:prstDash val="solid"/>
              </a:ln>
            </p:spPr>
            <p:txBody>
              <a:bodyPr vert="horz" wrap="none" lIns="109080" tIns="64080" rIns="109080" bIns="6408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Droid Sans" pitchFamily="2"/>
                  <a:cs typeface="FreeSans" pitchFamily="2"/>
                </a:endParaRPr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>
              <a:off x="6300805" y="3961886"/>
              <a:ext cx="1047952" cy="299198"/>
              <a:chOff x="5340442" y="1697723"/>
              <a:chExt cx="431999" cy="432000"/>
            </a:xfrm>
          </p:grpSpPr>
          <p:sp>
            <p:nvSpPr>
              <p:cNvPr id="29" name="Connecteur droit 28"/>
              <p:cNvSpPr/>
              <p:nvPr/>
            </p:nvSpPr>
            <p:spPr>
              <a:xfrm>
                <a:off x="5340442" y="1697723"/>
                <a:ext cx="431999" cy="432000"/>
              </a:xfrm>
              <a:prstGeom prst="line">
                <a:avLst/>
              </a:prstGeom>
              <a:noFill/>
              <a:ln w="38160">
                <a:solidFill>
                  <a:srgbClr val="FF3333"/>
                </a:solidFill>
                <a:prstDash val="solid"/>
              </a:ln>
            </p:spPr>
            <p:txBody>
              <a:bodyPr vert="horz" wrap="none" lIns="109080" tIns="64080" rIns="109080" bIns="6408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Droid Sans" pitchFamily="2"/>
                  <a:cs typeface="FreeSans" pitchFamily="2"/>
                </a:endParaRPr>
              </a:p>
            </p:txBody>
          </p:sp>
          <p:sp>
            <p:nvSpPr>
              <p:cNvPr id="30" name="Connecteur droit 29"/>
              <p:cNvSpPr/>
              <p:nvPr/>
            </p:nvSpPr>
            <p:spPr>
              <a:xfrm flipV="1">
                <a:off x="5340442" y="1697723"/>
                <a:ext cx="431999" cy="432000"/>
              </a:xfrm>
              <a:prstGeom prst="line">
                <a:avLst/>
              </a:prstGeom>
              <a:noFill/>
              <a:ln w="38160">
                <a:solidFill>
                  <a:srgbClr val="FF3333"/>
                </a:solidFill>
                <a:prstDash val="solid"/>
              </a:ln>
            </p:spPr>
            <p:txBody>
              <a:bodyPr vert="horz" wrap="none" lIns="109080" tIns="64080" rIns="109080" bIns="6408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Arial" pitchFamily="18"/>
                  <a:ea typeface="Droid Sans" pitchFamily="2"/>
                  <a:cs typeface="FreeSans" pitchFamily="2"/>
                </a:endParaRPr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7448488" y="3634754"/>
              <a:ext cx="466506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rgbClr val="FF0000"/>
                  </a:solidFill>
                </a:rPr>
                <a:t>Wrong</a:t>
              </a:r>
              <a:r>
                <a:rPr lang="fr-FR" sz="2400" dirty="0">
                  <a:solidFill>
                    <a:srgbClr val="FF0000"/>
                  </a:solidFill>
                </a:rPr>
                <a:t> in Monte Carlo rendering</a:t>
              </a:r>
            </a:p>
            <a:p>
              <a:pPr algn="ctr"/>
              <a:r>
                <a:rPr lang="fr-FR" dirty="0"/>
                <a:t>(</a:t>
              </a:r>
              <a:r>
                <a:rPr lang="fr-FR" dirty="0" err="1"/>
                <a:t>see</a:t>
              </a:r>
              <a:r>
                <a:rPr lang="fr-FR" dirty="0"/>
                <a:t> </a:t>
              </a:r>
              <a:r>
                <a:rPr lang="fr-FR" dirty="0" err="1"/>
                <a:t>next</a:t>
              </a:r>
              <a:r>
                <a:rPr lang="fr-FR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36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build="p"/>
      <p:bldP spid="6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: </a:t>
            </a:r>
            <a:r>
              <a:rPr lang="fr-FR" dirty="0" err="1"/>
              <a:t>denoising</a:t>
            </a:r>
            <a:r>
              <a:rPr lang="fr-FR" dirty="0"/>
              <a:t> of Monte Carlo rendering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04899" y="1984841"/>
            <a:ext cx="10181665" cy="4189456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fr-FR" dirty="0"/>
              <a:t>Monte Carlo </a:t>
            </a:r>
            <a:r>
              <a:rPr lang="fr-FR" dirty="0" err="1"/>
              <a:t>increasingly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in production</a:t>
            </a:r>
          </a:p>
          <a:p>
            <a:pPr rtl="0"/>
            <a:r>
              <a:rPr lang="fr-FR" dirty="0" err="1"/>
              <a:t>Very</a:t>
            </a:r>
            <a:r>
              <a:rPr lang="fr-FR" dirty="0"/>
              <a:t> active topic last few </a:t>
            </a:r>
            <a:r>
              <a:rPr lang="fr-FR" dirty="0" err="1"/>
              <a:t>years</a:t>
            </a:r>
            <a:endParaRPr lang="fr-FR" dirty="0"/>
          </a:p>
          <a:p>
            <a:pPr rtl="0"/>
            <a:r>
              <a:rPr lang="fr-FR" dirty="0" err="1"/>
              <a:t>Paradigms</a:t>
            </a:r>
            <a:r>
              <a:rPr lang="fr-FR" dirty="0"/>
              <a:t> </a:t>
            </a:r>
            <a:r>
              <a:rPr lang="fr-FR" b="1" i="1" dirty="0" err="1"/>
              <a:t>feature-based</a:t>
            </a:r>
            <a:r>
              <a:rPr lang="fr-FR" dirty="0"/>
              <a:t> vs </a:t>
            </a:r>
            <a:r>
              <a:rPr lang="fr-FR" b="1" i="1" dirty="0" err="1"/>
              <a:t>sample-based</a:t>
            </a:r>
            <a:endParaRPr lang="fr-FR" b="1" i="1" dirty="0"/>
          </a:p>
          <a:p>
            <a:pPr lvl="1"/>
            <a:r>
              <a:rPr lang="fr-FR" dirty="0" err="1"/>
              <a:t>Features</a:t>
            </a:r>
            <a:r>
              <a:rPr lang="fr-FR" dirty="0"/>
              <a:t>: G-buffer (normal, </a:t>
            </a:r>
            <a:r>
              <a:rPr lang="fr-FR" dirty="0" err="1"/>
              <a:t>albedo</a:t>
            </a:r>
            <a:r>
              <a:rPr lang="fr-FR" dirty="0"/>
              <a:t>), </a:t>
            </a:r>
            <a:r>
              <a:rPr lang="fr-FR" dirty="0" err="1"/>
              <a:t>caustics</a:t>
            </a:r>
            <a:r>
              <a:rPr lang="fr-FR" dirty="0"/>
              <a:t>, …</a:t>
            </a:r>
          </a:p>
          <a:p>
            <a:pPr lvl="1"/>
            <a:r>
              <a:rPr lang="fr-FR" dirty="0" err="1"/>
              <a:t>Samples</a:t>
            </a:r>
            <a:r>
              <a:rPr lang="fr-FR" dirty="0"/>
              <a:t>: </a:t>
            </a:r>
            <a:r>
              <a:rPr lang="fr-FR" dirty="0" err="1"/>
              <a:t>see</a:t>
            </a:r>
            <a:r>
              <a:rPr lang="fr-FR" dirty="0"/>
              <a:t> Ray </a:t>
            </a:r>
            <a:r>
              <a:rPr lang="fr-FR" dirty="0" err="1"/>
              <a:t>Histogram</a:t>
            </a:r>
            <a:r>
              <a:rPr lang="fr-FR" dirty="0"/>
              <a:t> Fusion [</a:t>
            </a:r>
            <a:r>
              <a:rPr lang="fr-FR" dirty="0" err="1"/>
              <a:t>Delbracio</a:t>
            </a:r>
            <a:r>
              <a:rPr lang="fr-FR" dirty="0"/>
              <a:t> 2014]</a:t>
            </a:r>
          </a:p>
          <a:p>
            <a:r>
              <a:rPr lang="fr-FR" dirty="0" err="1"/>
              <a:t>Others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Adaptive </a:t>
            </a:r>
            <a:r>
              <a:rPr lang="fr-FR" dirty="0" err="1"/>
              <a:t>sampling</a:t>
            </a:r>
            <a:r>
              <a:rPr lang="fr-FR" dirty="0"/>
              <a:t> and reconstruction [Rousselle 2011]</a:t>
            </a:r>
          </a:p>
          <a:p>
            <a:pPr lvl="1"/>
            <a:r>
              <a:rPr lang="fr-FR" dirty="0"/>
              <a:t>Local estimation of </a:t>
            </a:r>
            <a:r>
              <a:rPr lang="fr-FR" dirty="0" err="1"/>
              <a:t>filtering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 [Sen 2012]</a:t>
            </a:r>
          </a:p>
          <a:p>
            <a:pPr lvl="1"/>
            <a:r>
              <a:rPr lang="fr-FR" dirty="0" err="1"/>
              <a:t>Frequential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in </a:t>
            </a:r>
            <a:r>
              <a:rPr lang="fr-FR" dirty="0" err="1"/>
              <a:t>path</a:t>
            </a:r>
            <a:r>
              <a:rPr lang="fr-FR" dirty="0"/>
              <a:t> </a:t>
            </a:r>
            <a:r>
              <a:rPr lang="fr-FR" dirty="0" err="1"/>
              <a:t>space</a:t>
            </a:r>
            <a:r>
              <a:rPr lang="fr-FR" dirty="0"/>
              <a:t> [</a:t>
            </a:r>
            <a:r>
              <a:rPr lang="fr-FR" dirty="0" err="1"/>
              <a:t>Belcour</a:t>
            </a:r>
            <a:r>
              <a:rPr lang="fr-FR" dirty="0"/>
              <a:t> 2013]</a:t>
            </a:r>
          </a:p>
          <a:p>
            <a:pPr lvl="1"/>
            <a:r>
              <a:rPr lang="fr-FR" dirty="0"/>
              <a:t>Machine </a:t>
            </a:r>
            <a:r>
              <a:rPr lang="fr-FR" dirty="0" err="1"/>
              <a:t>learning</a:t>
            </a:r>
            <a:r>
              <a:rPr lang="fr-FR" dirty="0"/>
              <a:t> (neural networks in [</a:t>
            </a:r>
            <a:r>
              <a:rPr lang="fr-FR" dirty="0" err="1"/>
              <a:t>Kalantari</a:t>
            </a:r>
            <a:r>
              <a:rPr lang="fr-FR" dirty="0"/>
              <a:t> 2015])</a:t>
            </a:r>
          </a:p>
          <a:p>
            <a:pPr lvl="1"/>
            <a:r>
              <a:rPr lang="fr-FR" dirty="0"/>
              <a:t>Local polynomial reconstruction [Moon 2016]</a:t>
            </a:r>
          </a:p>
          <a:p>
            <a:pPr lvl="1"/>
            <a:r>
              <a:rPr lang="fr-FR" dirty="0"/>
              <a:t>Local </a:t>
            </a:r>
            <a:r>
              <a:rPr lang="fr-FR" dirty="0" err="1"/>
              <a:t>choice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feature-based</a:t>
            </a:r>
            <a:r>
              <a:rPr lang="fr-FR" dirty="0"/>
              <a:t> or </a:t>
            </a:r>
            <a:r>
              <a:rPr lang="fr-FR" dirty="0" err="1"/>
              <a:t>sample-based</a:t>
            </a:r>
            <a:r>
              <a:rPr lang="fr-FR" dirty="0"/>
              <a:t> </a:t>
            </a:r>
            <a:r>
              <a:rPr lang="fr-FR" dirty="0" err="1"/>
              <a:t>filtering</a:t>
            </a:r>
            <a:r>
              <a:rPr lang="fr-FR" dirty="0"/>
              <a:t> [</a:t>
            </a:r>
            <a:r>
              <a:rPr lang="fr-FR" dirty="0" err="1"/>
              <a:t>Bitterli</a:t>
            </a:r>
            <a:r>
              <a:rPr lang="fr-FR" dirty="0"/>
              <a:t> 2016]</a:t>
            </a:r>
          </a:p>
          <a:p>
            <a:pPr lvl="1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10" name="Rectangle : coins arrondis 9"/>
          <p:cNvSpPr/>
          <p:nvPr/>
        </p:nvSpPr>
        <p:spPr>
          <a:xfrm>
            <a:off x="2873532" y="3530492"/>
            <a:ext cx="3282339" cy="259977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7104991" y="3251338"/>
            <a:ext cx="4181573" cy="785627"/>
            <a:chOff x="7104991" y="3251338"/>
            <a:chExt cx="4181573" cy="78562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9891289" y="3251338"/>
              <a:ext cx="1395275" cy="785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497431" y="3251338"/>
              <a:ext cx="1395275" cy="785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7104991" y="3251338"/>
              <a:ext cx="1395275" cy="78562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663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rtl="0"/>
            <a:r>
              <a:rPr lang="fr-FR" dirty="0"/>
              <a:t>Theory: </a:t>
            </a:r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r>
              <a:rPr lang="fr-FR" dirty="0"/>
              <a:t> of Monte Carlo noise</a:t>
            </a:r>
          </a:p>
          <a:p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Application: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Bayesian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Collaborative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Denoising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for Monte Carlo Rendering</a:t>
            </a: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Conclusion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04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r>
              <a:rPr lang="fr-FR" dirty="0"/>
              <a:t> of Monte Carlo noise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endParaRPr lang="fr-FR" dirty="0"/>
          </a:p>
          <a:p>
            <a:pPr rtl="0"/>
            <a:r>
              <a:rPr lang="fr-FR" dirty="0"/>
              <a:t>Monte Carlo noise</a:t>
            </a:r>
          </a:p>
          <a:p>
            <a:pPr rtl="0"/>
            <a:r>
              <a:rPr lang="fr-FR" dirty="0"/>
              <a:t>Prior</a:t>
            </a:r>
            <a:r>
              <a:rPr lang="fr-FR" i="1" dirty="0"/>
              <a:t> </a:t>
            </a:r>
            <a:r>
              <a:rPr lang="fr-FR" dirty="0"/>
              <a:t>distribution</a:t>
            </a:r>
          </a:p>
          <a:p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r>
              <a:rPr lang="fr-FR" dirty="0"/>
              <a:t> formula for Monte-Carlo noise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98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r>
              <a:rPr lang="fr-FR" dirty="0"/>
              <a:t> of Monte Carlo noise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endParaRPr lang="fr-FR" dirty="0"/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Monte Carlo noise</a:t>
            </a:r>
          </a:p>
          <a:p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Prior</a:t>
            </a:r>
            <a:r>
              <a:rPr lang="fr-FR" i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distribution</a:t>
            </a:r>
          </a:p>
          <a:p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Bayesian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denoising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formula for Monte-Carlo noise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1683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843" y="5434010"/>
            <a:ext cx="5758651" cy="738167"/>
          </a:xfrm>
          <a:prstGeom prst="rect">
            <a:avLst/>
          </a:prstGeom>
        </p:spPr>
      </p:pic>
      <p:sp>
        <p:nvSpPr>
          <p:cNvPr id="13" name="Nuage 12"/>
          <p:cNvSpPr/>
          <p:nvPr/>
        </p:nvSpPr>
        <p:spPr>
          <a:xfrm>
            <a:off x="4609359" y="3810457"/>
            <a:ext cx="2676261" cy="1827841"/>
          </a:xfrm>
          <a:prstGeom prst="clou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108" y="1380246"/>
            <a:ext cx="2865000" cy="709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460249" y="2089746"/>
            <a:ext cx="76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Noisy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value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342624" y="2089746"/>
            <a:ext cx="14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rgbClr val="00B050"/>
                </a:solidFill>
              </a:rPr>
              <a:t>Groundtruth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55213" y="208974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C000"/>
                </a:solidFill>
              </a:rPr>
              <a:t>Noise</a:t>
            </a:r>
          </a:p>
        </p:txBody>
      </p:sp>
      <p:sp>
        <p:nvSpPr>
          <p:cNvPr id="14" name="Nuage 13"/>
          <p:cNvSpPr/>
          <p:nvPr/>
        </p:nvSpPr>
        <p:spPr>
          <a:xfrm rot="10800000">
            <a:off x="5150697" y="3438590"/>
            <a:ext cx="2676261" cy="1827841"/>
          </a:xfrm>
          <a:prstGeom prst="clou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703472" y="4212017"/>
            <a:ext cx="138113" cy="13811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e 32"/>
          <p:cNvGrpSpPr/>
          <p:nvPr/>
        </p:nvGrpSpPr>
        <p:grpSpPr>
          <a:xfrm>
            <a:off x="5688806" y="3310717"/>
            <a:ext cx="1959659" cy="1640641"/>
            <a:chOff x="5688806" y="3310717"/>
            <a:chExt cx="1959659" cy="1640641"/>
          </a:xfrm>
        </p:grpSpPr>
        <p:sp>
          <p:nvSpPr>
            <p:cNvPr id="17" name="Ellipse 16"/>
            <p:cNvSpPr/>
            <p:nvPr/>
          </p:nvSpPr>
          <p:spPr>
            <a:xfrm>
              <a:off x="6419770" y="3669809"/>
              <a:ext cx="138113" cy="13811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>
              <a:off x="7438581" y="4301378"/>
              <a:ext cx="138113" cy="13811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6520115" y="4813245"/>
              <a:ext cx="138113" cy="13811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5765784" y="4163265"/>
              <a:ext cx="138113" cy="13811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342792" y="3310717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688806" y="3819124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356397" y="3942344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443137" y="4452323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70C0"/>
                  </a:solidFill>
                </a:rPr>
                <a:t>?</a:t>
              </a: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6947609" y="1459113"/>
            <a:ext cx="1789637" cy="673667"/>
            <a:chOff x="6947609" y="1459113"/>
            <a:chExt cx="1789637" cy="673667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7609" y="1459113"/>
              <a:ext cx="716250" cy="630667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9646" y="1459113"/>
              <a:ext cx="687600" cy="6736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/>
                <p:cNvSpPr txBox="1"/>
                <p:nvPr/>
              </p:nvSpPr>
              <p:spPr>
                <a:xfrm>
                  <a:off x="7610692" y="1459113"/>
                  <a:ext cx="492122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</m:oMath>
                    </m:oMathPara>
                  </a14:m>
                  <a:endParaRPr lang="fr-FR" sz="4000" dirty="0"/>
                </a:p>
              </p:txBody>
            </p:sp>
          </mc:Choice>
          <mc:Fallback xmlns="">
            <p:sp>
              <p:nvSpPr>
                <p:cNvPr id="27" name="ZoneTexte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0692" y="1459113"/>
                  <a:ext cx="492122" cy="61555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Flèche : droite 27"/>
          <p:cNvSpPr/>
          <p:nvPr/>
        </p:nvSpPr>
        <p:spPr>
          <a:xfrm>
            <a:off x="5834840" y="1701483"/>
            <a:ext cx="476250" cy="14287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6311090" y="2132433"/>
            <a:ext cx="1945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0070C0"/>
                </a:solidFill>
              </a:rPr>
              <a:t>Estimator</a:t>
            </a:r>
            <a:endParaRPr lang="fr-FR" dirty="0">
              <a:solidFill>
                <a:srgbClr val="0070C0"/>
              </a:solidFill>
            </a:endParaRPr>
          </a:p>
          <a:p>
            <a:pPr algn="ctr"/>
            <a:r>
              <a:rPr lang="fr-FR" dirty="0">
                <a:solidFill>
                  <a:srgbClr val="0070C0"/>
                </a:solidFill>
              </a:rPr>
              <a:t>(</a:t>
            </a:r>
            <a:r>
              <a:rPr lang="fr-FR" dirty="0" err="1">
                <a:solidFill>
                  <a:srgbClr val="0070C0"/>
                </a:solidFill>
              </a:rPr>
              <a:t>denoised</a:t>
            </a:r>
            <a:r>
              <a:rPr lang="fr-FR" dirty="0">
                <a:solidFill>
                  <a:srgbClr val="0070C0"/>
                </a:solidFill>
              </a:rPr>
              <a:t> value)</a:t>
            </a:r>
          </a:p>
        </p:txBody>
      </p:sp>
      <p:sp>
        <p:nvSpPr>
          <p:cNvPr id="31" name="Organigramme : Bande perforée 30"/>
          <p:cNvSpPr/>
          <p:nvPr/>
        </p:nvSpPr>
        <p:spPr>
          <a:xfrm rot="3054839">
            <a:off x="3615864" y="3594206"/>
            <a:ext cx="2717801" cy="1852558"/>
          </a:xfrm>
          <a:prstGeom prst="flowChartPunchedTap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5665618" y="4439491"/>
            <a:ext cx="138113" cy="13811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595730" y="4724378"/>
            <a:ext cx="138113" cy="1381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7503691" y="3232076"/>
            <a:ext cx="1506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C000"/>
                </a:solidFill>
              </a:rPr>
              <a:t>Noise model</a:t>
            </a:r>
          </a:p>
          <a:p>
            <a:pPr algn="ctr"/>
            <a:r>
              <a:rPr lang="fr-FR" dirty="0">
                <a:solidFill>
                  <a:srgbClr val="FFC000"/>
                </a:solidFill>
              </a:rPr>
              <a:t>(opposite)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2033184" y="4047268"/>
            <a:ext cx="1711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Prior</a:t>
            </a:r>
          </a:p>
          <a:p>
            <a:pPr algn="ctr"/>
            <a:r>
              <a:rPr lang="fr-FR" dirty="0">
                <a:solidFill>
                  <a:srgbClr val="00B050"/>
                </a:solidFill>
              </a:rPr>
              <a:t>distribution</a:t>
            </a:r>
          </a:p>
          <a:p>
            <a:pPr algn="ctr"/>
            <a:r>
              <a:rPr lang="fr-FR" dirty="0">
                <a:solidFill>
                  <a:srgbClr val="00B050"/>
                </a:solidFill>
              </a:rPr>
              <a:t>of </a:t>
            </a:r>
            <a:r>
              <a:rPr lang="fr-FR" dirty="0" err="1">
                <a:solidFill>
                  <a:srgbClr val="00B050"/>
                </a:solidFill>
              </a:rPr>
              <a:t>groundtruth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814" y="4520485"/>
            <a:ext cx="2492550" cy="544667"/>
          </a:xfrm>
          <a:prstGeom prst="rect">
            <a:avLst/>
          </a:prstGeom>
        </p:spPr>
      </p:pic>
      <p:sp>
        <p:nvSpPr>
          <p:cNvPr id="40" name="Ellipse 39"/>
          <p:cNvSpPr/>
          <p:nvPr/>
        </p:nvSpPr>
        <p:spPr>
          <a:xfrm>
            <a:off x="9846575" y="5522259"/>
            <a:ext cx="1063471" cy="510987"/>
          </a:xfrm>
          <a:prstGeom prst="ellipse">
            <a:avLst/>
          </a:prstGeom>
          <a:noFill/>
          <a:ln w="28575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10790161" y="5579084"/>
            <a:ext cx="702333" cy="397336"/>
          </a:xfrm>
          <a:prstGeom prst="ellipse">
            <a:avLst/>
          </a:prstGeom>
          <a:noFill/>
          <a:ln w="28575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957143" y="4059066"/>
            <a:ext cx="351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Maximum A Posteriori </a:t>
            </a:r>
            <a:r>
              <a:rPr lang="fr-FR" dirty="0" err="1"/>
              <a:t>Estimator</a:t>
            </a:r>
            <a:endParaRPr lang="fr-FR" dirty="0"/>
          </a:p>
        </p:txBody>
      </p:sp>
      <p:cxnSp>
        <p:nvCxnSpPr>
          <p:cNvPr id="16" name="Connecteur droit avec flèche 15"/>
          <p:cNvCxnSpPr>
            <a:endCxn id="39" idx="0"/>
          </p:cNvCxnSpPr>
          <p:nvPr/>
        </p:nvCxnSpPr>
        <p:spPr>
          <a:xfrm flipH="1">
            <a:off x="8613169" y="4951358"/>
            <a:ext cx="1340456" cy="48265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9611132" y="5008018"/>
            <a:ext cx="12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Bayes </a:t>
            </a:r>
            <a:r>
              <a:rPr lang="fr-FR" dirty="0" err="1">
                <a:solidFill>
                  <a:srgbClr val="FF0000"/>
                </a:solidFill>
              </a:rPr>
              <a:t>rule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3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7" grpId="0"/>
      <p:bldP spid="8" grpId="0"/>
      <p:bldP spid="9" grpId="0"/>
      <p:bldP spid="14" grpId="0" animBg="1"/>
      <p:bldP spid="10" grpId="0" animBg="1"/>
      <p:bldP spid="28" grpId="0" animBg="1"/>
      <p:bldP spid="29" grpId="0"/>
      <p:bldP spid="31" grpId="0" animBg="1"/>
      <p:bldP spid="32" grpId="0" animBg="1"/>
      <p:bldP spid="11" grpId="0" animBg="1"/>
      <p:bldP spid="11" grpId="1" animBg="1"/>
      <p:bldP spid="11" grpId="2" animBg="1"/>
      <p:bldP spid="34" grpId="0"/>
      <p:bldP spid="35" grpId="0"/>
      <p:bldP spid="40" grpId="0" animBg="1"/>
      <p:bldP spid="41" grpId="0" animBg="1"/>
      <p:bldP spid="12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r>
              <a:rPr lang="fr-FR" dirty="0"/>
              <a:t> of Monte Carlo noise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Bayesian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denoising</a:t>
            </a:r>
            <a:endParaRPr lang="fr-FR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rtl="0"/>
            <a:r>
              <a:rPr lang="fr-FR" dirty="0"/>
              <a:t>Monte Carlo noise</a:t>
            </a: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Prior</a:t>
            </a:r>
            <a:r>
              <a:rPr lang="fr-FR" i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distribution</a:t>
            </a:r>
          </a:p>
          <a:p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Bayesian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denoising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formula for Monte-Carlo noise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7" name="Organigramme : Bande perforée 6">
            <a:extLst>
              <a:ext uri="{FF2B5EF4-FFF2-40B4-BE49-F238E27FC236}">
                <a16:creationId xmlns:a16="http://schemas.microsoft.com/office/drawing/2014/main" xmlns="" id="{E5E87201-C128-4979-BF06-3D919D6E9436}"/>
              </a:ext>
            </a:extLst>
          </p:cNvPr>
          <p:cNvSpPr/>
          <p:nvPr/>
        </p:nvSpPr>
        <p:spPr>
          <a:xfrm rot="3054839">
            <a:off x="3803958" y="2589010"/>
            <a:ext cx="523048" cy="356530"/>
          </a:xfrm>
          <a:prstGeom prst="flowChartPunchedTap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Nuage 7">
            <a:extLst>
              <a:ext uri="{FF2B5EF4-FFF2-40B4-BE49-F238E27FC236}">
                <a16:creationId xmlns:a16="http://schemas.microsoft.com/office/drawing/2014/main" xmlns="" id="{E1BA560A-B44F-4BF5-8D8E-8DCC55CFBDC3}"/>
              </a:ext>
            </a:extLst>
          </p:cNvPr>
          <p:cNvSpPr/>
          <p:nvPr/>
        </p:nvSpPr>
        <p:spPr>
          <a:xfrm>
            <a:off x="3749465" y="2020217"/>
            <a:ext cx="632035" cy="431669"/>
          </a:xfrm>
          <a:prstGeom prst="clou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1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Monte Carlo noise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dirty="0"/>
              <a:t>Distribution of 1 </a:t>
            </a:r>
            <a:r>
              <a:rPr lang="en-US" dirty="0"/>
              <a:t>sample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r>
              <a:rPr lang="fr-FR" dirty="0"/>
              <a:t>No </a:t>
            </a:r>
            <a:r>
              <a:rPr lang="en-GB" dirty="0"/>
              <a:t>known</a:t>
            </a:r>
            <a:r>
              <a:rPr lang="fr-FR" dirty="0"/>
              <a:t> model</a:t>
            </a:r>
          </a:p>
          <a:p>
            <a:pPr rtl="0"/>
            <a:r>
              <a:rPr lang="fr-FR" dirty="0" err="1"/>
              <a:t>Extremely</a:t>
            </a:r>
            <a:r>
              <a:rPr lang="fr-FR" dirty="0"/>
              <a:t> </a:t>
            </a:r>
            <a:r>
              <a:rPr lang="fr-FR" dirty="0" err="1"/>
              <a:t>complex</a:t>
            </a:r>
            <a:endParaRPr lang="fr-FR" dirty="0"/>
          </a:p>
          <a:p>
            <a:pPr rtl="0"/>
            <a:r>
              <a:rPr lang="fr-FR" dirty="0" err="1"/>
              <a:t>Extreme</a:t>
            </a:r>
            <a:r>
              <a:rPr lang="fr-FR" dirty="0"/>
              <a:t> values</a:t>
            </a:r>
          </a:p>
          <a:p>
            <a:pPr rtl="0"/>
            <a:r>
              <a:rPr lang="fr-FR" dirty="0" err="1"/>
              <a:t>Depends</a:t>
            </a:r>
            <a:r>
              <a:rPr lang="fr-FR" dirty="0"/>
              <a:t> on:</a:t>
            </a:r>
          </a:p>
          <a:p>
            <a:pPr lvl="1"/>
            <a:r>
              <a:rPr lang="fr-FR" dirty="0"/>
              <a:t>all the </a:t>
            </a:r>
            <a:r>
              <a:rPr lang="fr-FR" dirty="0" err="1"/>
              <a:t>scene</a:t>
            </a:r>
            <a:r>
              <a:rPr lang="fr-FR" dirty="0"/>
              <a:t> </a:t>
            </a:r>
            <a:r>
              <a:rPr lang="fr-FR" dirty="0" err="1"/>
              <a:t>parameters</a:t>
            </a:r>
            <a:endParaRPr lang="fr-FR" dirty="0"/>
          </a:p>
          <a:p>
            <a:pPr lvl="1"/>
            <a:r>
              <a:rPr lang="fr-FR" dirty="0"/>
              <a:t>rendering </a:t>
            </a:r>
            <a:r>
              <a:rPr lang="fr-FR" dirty="0" err="1"/>
              <a:t>algorithm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r>
              <a:rPr lang="fr-FR" dirty="0"/>
              <a:t>Distribution of 1 pixel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 rtlCol="0"/>
          <a:lstStyle/>
          <a:p>
            <a:pPr rtl="0"/>
            <a:r>
              <a:rPr lang="fr-FR" dirty="0"/>
              <a:t>Pixel = </a:t>
            </a:r>
            <a:r>
              <a:rPr lang="fr-FR" dirty="0" err="1"/>
              <a:t>mean</a:t>
            </a:r>
            <a:r>
              <a:rPr lang="fr-FR" dirty="0"/>
              <a:t> of n </a:t>
            </a:r>
            <a:r>
              <a:rPr lang="fr-FR" dirty="0" err="1"/>
              <a:t>i.i.d</a:t>
            </a:r>
            <a:r>
              <a:rPr lang="fr-FR" dirty="0"/>
              <a:t>. </a:t>
            </a:r>
            <a:r>
              <a:rPr lang="fr-FR" dirty="0" err="1"/>
              <a:t>samples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10" name="Nuage 9"/>
          <p:cNvSpPr/>
          <p:nvPr/>
        </p:nvSpPr>
        <p:spPr>
          <a:xfrm>
            <a:off x="4359065" y="624681"/>
            <a:ext cx="632035" cy="431669"/>
          </a:xfrm>
          <a:prstGeom prst="clou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7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Monte Carlo noise: Central Limit </a:t>
            </a:r>
            <a:r>
              <a:rPr lang="fr-FR" dirty="0" err="1"/>
              <a:t>Theorem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751277" y="5676103"/>
            <a:ext cx="4689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Uniform distribution </a:t>
            </a:r>
            <a:r>
              <a:rPr lang="fr-FR" dirty="0" err="1"/>
              <a:t>with</a:t>
            </a:r>
            <a:r>
              <a:rPr lang="fr-FR" dirty="0"/>
              <a:t> covariance </a:t>
            </a:r>
            <a:r>
              <a:rPr lang="fr-FR" dirty="0">
                <a:solidFill>
                  <a:srgbClr val="38934C"/>
                </a:solidFill>
              </a:rPr>
              <a:t>C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791686" y="1836611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n</a:t>
            </a:r>
            <a:r>
              <a:rPr lang="fr-FR" dirty="0"/>
              <a:t> = 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22660" y="1836611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n</a:t>
            </a:r>
            <a:r>
              <a:rPr lang="fr-FR" dirty="0"/>
              <a:t> = 4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997989" y="1836611"/>
            <a:ext cx="761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n</a:t>
            </a:r>
            <a:r>
              <a:rPr lang="fr-FR" dirty="0"/>
              <a:t> = 16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10135402" y="3946311"/>
            <a:ext cx="64169" cy="64169"/>
            <a:chOff x="368968" y="2935705"/>
            <a:chExt cx="1203158" cy="1203158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368968" y="2935705"/>
              <a:ext cx="1203158" cy="1203158"/>
            </a:xfrm>
            <a:prstGeom prst="line">
              <a:avLst/>
            </a:prstGeom>
            <a:ln w="28575">
              <a:solidFill>
                <a:srgbClr val="CC24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>
              <a:cxnSpLocks/>
            </p:cNvCxnSpPr>
            <p:nvPr/>
          </p:nvCxnSpPr>
          <p:spPr>
            <a:xfrm rot="5400000">
              <a:off x="368968" y="2935705"/>
              <a:ext cx="1203158" cy="1203158"/>
            </a:xfrm>
            <a:prstGeom prst="line">
              <a:avLst/>
            </a:prstGeom>
            <a:ln w="28575">
              <a:solidFill>
                <a:srgbClr val="CC24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Ellipse 21"/>
          <p:cNvSpPr/>
          <p:nvPr/>
        </p:nvSpPr>
        <p:spPr>
          <a:xfrm>
            <a:off x="10054017" y="4698697"/>
            <a:ext cx="226941" cy="481819"/>
          </a:xfrm>
          <a:prstGeom prst="ellipse">
            <a:avLst/>
          </a:prstGeom>
          <a:solidFill>
            <a:srgbClr val="F5D8D8"/>
          </a:solidFill>
          <a:ln w="25400" cmpd="sng">
            <a:solidFill>
              <a:srgbClr val="CC24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0488046" y="3655230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Sample</a:t>
            </a:r>
            <a:endParaRPr lang="fr-FR" dirty="0"/>
          </a:p>
          <a:p>
            <a:r>
              <a:rPr lang="fr-FR" dirty="0" err="1"/>
              <a:t>mean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0488046" y="462278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Sample</a:t>
            </a:r>
            <a:endParaRPr lang="fr-FR" dirty="0"/>
          </a:p>
          <a:p>
            <a:r>
              <a:rPr lang="fr-FR" dirty="0"/>
              <a:t>covariance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098" y="2205943"/>
            <a:ext cx="6505851" cy="3547073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506798" y="3378230"/>
            <a:ext cx="2096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1 point</a:t>
            </a:r>
          </a:p>
          <a:p>
            <a:pPr algn="ctr"/>
            <a:r>
              <a:rPr lang="fr-FR" dirty="0"/>
              <a:t>=</a:t>
            </a:r>
          </a:p>
          <a:p>
            <a:pPr algn="ctr"/>
            <a:r>
              <a:rPr lang="fr-FR" dirty="0" err="1"/>
              <a:t>mean</a:t>
            </a:r>
            <a:r>
              <a:rPr lang="fr-FR" dirty="0"/>
              <a:t> of</a:t>
            </a:r>
          </a:p>
          <a:p>
            <a:pPr algn="ctr"/>
            <a:r>
              <a:rPr lang="fr-FR" dirty="0">
                <a:solidFill>
                  <a:srgbClr val="0070C0"/>
                </a:solidFill>
              </a:rPr>
              <a:t>n</a:t>
            </a:r>
            <a:r>
              <a:rPr lang="fr-FR" dirty="0"/>
              <a:t> </a:t>
            </a:r>
            <a:r>
              <a:rPr lang="fr-FR" dirty="0" err="1"/>
              <a:t>i.i.d</a:t>
            </a:r>
            <a:r>
              <a:rPr lang="fr-FR" dirty="0"/>
              <a:t>. </a:t>
            </a:r>
            <a:r>
              <a:rPr lang="fr-FR" dirty="0" err="1"/>
              <a:t>realizations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4338992" y="1953851"/>
            <a:ext cx="1184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rgbClr val="CC2428"/>
                </a:solidFill>
              </a:rPr>
              <a:t>C</a:t>
            </a:r>
            <a:r>
              <a:rPr lang="fr-FR" sz="3200" baseline="-25000" dirty="0">
                <a:solidFill>
                  <a:srgbClr val="CC2428"/>
                </a:solidFill>
              </a:rPr>
              <a:t>1</a:t>
            </a:r>
            <a:r>
              <a:rPr lang="fr-FR" sz="3200" dirty="0"/>
              <a:t>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fr-FR" sz="3200" dirty="0">
                <a:solidFill>
                  <a:srgbClr val="38934C"/>
                </a:solidFill>
                <a:cs typeface="Times New Roman" panose="02020603050405020304" pitchFamily="18" charset="0"/>
              </a:rPr>
              <a:t>C</a:t>
            </a:r>
            <a:endParaRPr lang="fr-FR" sz="3200" dirty="0">
              <a:solidFill>
                <a:srgbClr val="38934C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819102" y="2074620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rgbClr val="CC2428"/>
                </a:solidFill>
              </a:rPr>
              <a:t>C</a:t>
            </a:r>
            <a:r>
              <a:rPr lang="fr-FR" sz="3200" baseline="-25000" dirty="0">
                <a:solidFill>
                  <a:srgbClr val="CC2428"/>
                </a:solidFill>
              </a:rPr>
              <a:t>4</a:t>
            </a:r>
            <a:r>
              <a:rPr lang="fr-FR" sz="3200" dirty="0"/>
              <a:t>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fr-FR" sz="3200" dirty="0">
                <a:solidFill>
                  <a:srgbClr val="38934C"/>
                </a:solidFill>
                <a:cs typeface="Times New Roman" panose="02020603050405020304" pitchFamily="18" charset="0"/>
              </a:rPr>
              <a:t>C</a:t>
            </a:r>
            <a:r>
              <a:rPr lang="fr-FR" sz="3200" dirty="0">
                <a:cs typeface="Times New Roman" panose="02020603050405020304" pitchFamily="18" charset="0"/>
              </a:rPr>
              <a:t>/</a:t>
            </a:r>
            <a:r>
              <a:rPr lang="fr-FR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4</a:t>
            </a:r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8154138" y="2458034"/>
            <a:ext cx="1899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solidFill>
                  <a:srgbClr val="CC2428"/>
                </a:solidFill>
              </a:rPr>
              <a:t>C</a:t>
            </a:r>
            <a:r>
              <a:rPr lang="fr-FR" sz="3200" baseline="-25000" dirty="0">
                <a:solidFill>
                  <a:srgbClr val="CC2428"/>
                </a:solidFill>
              </a:rPr>
              <a:t>16</a:t>
            </a:r>
            <a:r>
              <a:rPr lang="fr-FR" sz="3200" dirty="0"/>
              <a:t>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fr-FR" sz="3200" dirty="0">
                <a:solidFill>
                  <a:srgbClr val="38934C"/>
                </a:solidFill>
                <a:cs typeface="Times New Roman" panose="02020603050405020304" pitchFamily="18" charset="0"/>
              </a:rPr>
              <a:t>C</a:t>
            </a:r>
            <a:r>
              <a:rPr lang="fr-FR" sz="3200" dirty="0">
                <a:cs typeface="Times New Roman" panose="02020603050405020304" pitchFamily="18" charset="0"/>
              </a:rPr>
              <a:t>/</a:t>
            </a:r>
            <a:r>
              <a:rPr lang="fr-FR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16</a:t>
            </a:r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27" name="Rectangle 26"/>
          <p:cNvSpPr/>
          <p:nvPr/>
        </p:nvSpPr>
        <p:spPr>
          <a:xfrm>
            <a:off x="5217459" y="1854839"/>
            <a:ext cx="2042318" cy="38198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7306029" y="1854839"/>
            <a:ext cx="2191919" cy="38198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3152015" y="1854839"/>
            <a:ext cx="2042318" cy="3511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Nuage 32">
            <a:extLst>
              <a:ext uri="{FF2B5EF4-FFF2-40B4-BE49-F238E27FC236}">
                <a16:creationId xmlns:a16="http://schemas.microsoft.com/office/drawing/2014/main" xmlns="" id="{FABA7AE3-183A-4233-B1F8-311811A9B150}"/>
              </a:ext>
            </a:extLst>
          </p:cNvPr>
          <p:cNvSpPr/>
          <p:nvPr/>
        </p:nvSpPr>
        <p:spPr>
          <a:xfrm>
            <a:off x="7997989" y="624681"/>
            <a:ext cx="632035" cy="431669"/>
          </a:xfrm>
          <a:prstGeom prst="clou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8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27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Monte Carlo noise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fr-FR" dirty="0"/>
              <a:t>Distribution of 1 </a:t>
            </a:r>
            <a:r>
              <a:rPr lang="en-US" dirty="0"/>
              <a:t>sample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r>
              <a:rPr lang="fr-FR" dirty="0"/>
              <a:t>No </a:t>
            </a:r>
            <a:r>
              <a:rPr lang="en-GB" dirty="0"/>
              <a:t>known</a:t>
            </a:r>
            <a:r>
              <a:rPr lang="fr-FR" dirty="0"/>
              <a:t> model</a:t>
            </a:r>
          </a:p>
          <a:p>
            <a:r>
              <a:rPr lang="fr-FR" dirty="0" err="1"/>
              <a:t>Extremely</a:t>
            </a:r>
            <a:r>
              <a:rPr lang="fr-FR" dirty="0"/>
              <a:t> </a:t>
            </a:r>
            <a:r>
              <a:rPr lang="fr-FR" dirty="0" err="1"/>
              <a:t>complex</a:t>
            </a:r>
            <a:endParaRPr lang="fr-FR" dirty="0"/>
          </a:p>
          <a:p>
            <a:r>
              <a:rPr lang="fr-FR" dirty="0" err="1"/>
              <a:t>Extreme</a:t>
            </a:r>
            <a:r>
              <a:rPr lang="fr-FR" dirty="0"/>
              <a:t> values</a:t>
            </a:r>
          </a:p>
          <a:p>
            <a:r>
              <a:rPr lang="fr-FR" dirty="0" err="1"/>
              <a:t>Depends</a:t>
            </a:r>
            <a:r>
              <a:rPr lang="fr-FR" dirty="0"/>
              <a:t> on:</a:t>
            </a:r>
          </a:p>
          <a:p>
            <a:pPr lvl="1"/>
            <a:r>
              <a:rPr lang="fr-FR" dirty="0"/>
              <a:t>all the </a:t>
            </a:r>
            <a:r>
              <a:rPr lang="fr-FR" dirty="0" err="1"/>
              <a:t>scene</a:t>
            </a:r>
            <a:r>
              <a:rPr lang="fr-FR" dirty="0"/>
              <a:t> </a:t>
            </a:r>
            <a:r>
              <a:rPr lang="fr-FR" dirty="0" err="1"/>
              <a:t>parameters</a:t>
            </a:r>
            <a:endParaRPr lang="fr-FR" dirty="0"/>
          </a:p>
          <a:p>
            <a:pPr lvl="1"/>
            <a:r>
              <a:rPr lang="fr-FR" dirty="0"/>
              <a:t>rendering </a:t>
            </a:r>
            <a:r>
              <a:rPr lang="fr-FR" dirty="0" err="1"/>
              <a:t>algorithm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r>
              <a:rPr lang="fr-FR" dirty="0"/>
              <a:t>Distribution of 1 pixel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5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66110" y="2424112"/>
                <a:ext cx="5694196" cy="3748088"/>
              </a:xfrm>
            </p:spPr>
            <p:txBody>
              <a:bodyPr rtlCol="0">
                <a:normAutofit/>
              </a:bodyPr>
              <a:lstStyle/>
              <a:p>
                <a:r>
                  <a:rPr lang="fr-FR" dirty="0"/>
                  <a:t>Pixel = </a:t>
                </a:r>
                <a:r>
                  <a:rPr lang="fr-FR" dirty="0" err="1"/>
                  <a:t>mean</a:t>
                </a:r>
                <a:r>
                  <a:rPr lang="fr-FR" dirty="0"/>
                  <a:t> of n </a:t>
                </a:r>
                <a:r>
                  <a:rPr lang="fr-FR" dirty="0" err="1"/>
                  <a:t>i.i.d</a:t>
                </a:r>
                <a:r>
                  <a:rPr lang="fr-FR" dirty="0"/>
                  <a:t>. </a:t>
                </a:r>
                <a:r>
                  <a:rPr lang="fr-FR" dirty="0" err="1"/>
                  <a:t>samples</a:t>
                </a:r>
                <a:endParaRPr lang="fr-FR" dirty="0"/>
              </a:p>
              <a:p>
                <a:pPr rtl="0"/>
                <a:r>
                  <a:rPr lang="fr-FR" dirty="0" err="1"/>
                  <a:t>Gaussian</a:t>
                </a:r>
                <a:r>
                  <a:rPr lang="fr-FR" dirty="0"/>
                  <a:t> model (Central Limit </a:t>
                </a:r>
                <a:r>
                  <a:rPr lang="fr-FR" dirty="0" err="1"/>
                  <a:t>Theorem</a:t>
                </a:r>
                <a:r>
                  <a:rPr lang="fr-FR" dirty="0"/>
                  <a:t>)</a:t>
                </a:r>
              </a:p>
              <a:p>
                <a:r>
                  <a:rPr lang="fr-FR" b="1" dirty="0" err="1"/>
                  <a:t>Anisotropic</a:t>
                </a:r>
                <a:r>
                  <a:rPr lang="fr-FR" dirty="0"/>
                  <a:t> (covariance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 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fr-FR" dirty="0"/>
                  <a:t> )</a:t>
                </a:r>
              </a:p>
              <a:p>
                <a:r>
                  <a:rPr lang="fr-FR" b="1" dirty="0"/>
                  <a:t>Non </a:t>
                </a:r>
                <a:r>
                  <a:rPr lang="fr-FR" b="1" dirty="0" err="1"/>
                  <a:t>uniform</a:t>
                </a:r>
                <a:r>
                  <a:rPr lang="fr-FR" b="1" dirty="0"/>
                  <a:t> </a:t>
                </a:r>
                <a:r>
                  <a:rPr lang="fr-FR" dirty="0"/>
                  <a:t>(</a:t>
                </a:r>
                <a:r>
                  <a:rPr lang="fr-FR" dirty="0" err="1"/>
                  <a:t>different</a:t>
                </a:r>
                <a:r>
                  <a:rPr lang="fr-FR" dirty="0"/>
                  <a:t> for </a:t>
                </a:r>
                <a:r>
                  <a:rPr lang="fr-FR" dirty="0" err="1"/>
                  <a:t>each</a:t>
                </a:r>
                <a:r>
                  <a:rPr lang="fr-FR" dirty="0"/>
                  <a:t> pixel)</a:t>
                </a:r>
              </a:p>
              <a:p>
                <a:pPr rtl="0"/>
                <a:r>
                  <a:rPr lang="fr-FR" dirty="0"/>
                  <a:t>Covariance = covariance of the distribution of one </a:t>
                </a:r>
                <a:r>
                  <a:rPr lang="fr-FR" dirty="0" err="1"/>
                  <a:t>sample</a:t>
                </a:r>
                <a:r>
                  <a:rPr lang="fr-FR" dirty="0"/>
                  <a:t> / n</a:t>
                </a:r>
              </a:p>
              <a:p>
                <a:pPr lvl="1"/>
                <a:r>
                  <a:rPr lang="fr-FR" dirty="0"/>
                  <a:t>Estimation: </a:t>
                </a:r>
                <a:r>
                  <a:rPr lang="fr-FR" dirty="0" err="1"/>
                  <a:t>sample</a:t>
                </a:r>
                <a:r>
                  <a:rPr lang="fr-FR" dirty="0"/>
                  <a:t> covariance / n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6" name="Espace réservé du contenu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66110" y="2424112"/>
                <a:ext cx="5694196" cy="3748088"/>
              </a:xfrm>
              <a:blipFill>
                <a:blip r:embed="rId2"/>
                <a:stretch>
                  <a:fillRect l="-2570" t="-1789" r="-1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11" name="Nuage 10"/>
          <p:cNvSpPr/>
          <p:nvPr/>
        </p:nvSpPr>
        <p:spPr>
          <a:xfrm>
            <a:off x="4359065" y="624681"/>
            <a:ext cx="632035" cy="431669"/>
          </a:xfrm>
          <a:prstGeom prst="clou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2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/>
              <a:t>Introduction</a:t>
            </a:r>
          </a:p>
          <a:p>
            <a:pPr rtl="0"/>
            <a:r>
              <a:rPr lang="fr-FR" dirty="0"/>
              <a:t>Theory: </a:t>
            </a:r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r>
              <a:rPr lang="fr-FR" dirty="0"/>
              <a:t> of Monte Carlo noise</a:t>
            </a:r>
          </a:p>
          <a:p>
            <a:r>
              <a:rPr lang="fr-FR" dirty="0"/>
              <a:t>Application: </a:t>
            </a:r>
            <a:r>
              <a:rPr lang="fr-FR" dirty="0" err="1"/>
              <a:t>Bayesian</a:t>
            </a:r>
            <a:r>
              <a:rPr lang="fr-FR" dirty="0"/>
              <a:t> Collaborative </a:t>
            </a:r>
            <a:r>
              <a:rPr lang="fr-FR" dirty="0" err="1"/>
              <a:t>Denoising</a:t>
            </a:r>
            <a:r>
              <a:rPr lang="fr-FR" dirty="0"/>
              <a:t> for Monte Carlo Rendering</a:t>
            </a:r>
          </a:p>
          <a:p>
            <a:pPr rtl="0"/>
            <a:r>
              <a:rPr lang="fr-FR" dirty="0"/>
              <a:t>Conclusion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5046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843" y="5434010"/>
            <a:ext cx="5758651" cy="73816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108" y="1380246"/>
            <a:ext cx="2865000" cy="709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460249" y="2089746"/>
            <a:ext cx="76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Noisy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value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342624" y="2089746"/>
            <a:ext cx="14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rgbClr val="00B050"/>
                </a:solidFill>
              </a:rPr>
              <a:t>Groundtruth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55213" y="208974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C000"/>
                </a:solidFill>
              </a:rPr>
              <a:t>Noise</a:t>
            </a:r>
          </a:p>
        </p:txBody>
      </p:sp>
      <p:sp>
        <p:nvSpPr>
          <p:cNvPr id="14" name="Nuage 13"/>
          <p:cNvSpPr/>
          <p:nvPr/>
        </p:nvSpPr>
        <p:spPr>
          <a:xfrm rot="10800000">
            <a:off x="5150697" y="3438590"/>
            <a:ext cx="2676261" cy="1827841"/>
          </a:xfrm>
          <a:prstGeom prst="clou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703472" y="4212017"/>
            <a:ext cx="138113" cy="13811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29"/>
          <p:cNvGrpSpPr/>
          <p:nvPr/>
        </p:nvGrpSpPr>
        <p:grpSpPr>
          <a:xfrm>
            <a:off x="6947609" y="1459113"/>
            <a:ext cx="1789637" cy="673667"/>
            <a:chOff x="6947609" y="1459113"/>
            <a:chExt cx="1789637" cy="673667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7609" y="1459113"/>
              <a:ext cx="716250" cy="630667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9646" y="1459113"/>
              <a:ext cx="687600" cy="6736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/>
                <p:cNvSpPr txBox="1"/>
                <p:nvPr/>
              </p:nvSpPr>
              <p:spPr>
                <a:xfrm>
                  <a:off x="7610692" y="1459113"/>
                  <a:ext cx="492122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</m:oMath>
                    </m:oMathPara>
                  </a14:m>
                  <a:endParaRPr lang="fr-FR" sz="4000" dirty="0"/>
                </a:p>
              </p:txBody>
            </p:sp>
          </mc:Choice>
          <mc:Fallback xmlns="">
            <p:sp>
              <p:nvSpPr>
                <p:cNvPr id="27" name="ZoneTexte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0692" y="1459113"/>
                  <a:ext cx="492122" cy="61555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Flèche : droite 27"/>
          <p:cNvSpPr/>
          <p:nvPr/>
        </p:nvSpPr>
        <p:spPr>
          <a:xfrm>
            <a:off x="5834840" y="1701483"/>
            <a:ext cx="476250" cy="14287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6311090" y="2132433"/>
            <a:ext cx="1945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0070C0"/>
                </a:solidFill>
              </a:rPr>
              <a:t>Estimator</a:t>
            </a:r>
            <a:endParaRPr lang="fr-FR" dirty="0">
              <a:solidFill>
                <a:srgbClr val="0070C0"/>
              </a:solidFill>
            </a:endParaRPr>
          </a:p>
          <a:p>
            <a:pPr algn="ctr"/>
            <a:r>
              <a:rPr lang="fr-FR" dirty="0">
                <a:solidFill>
                  <a:srgbClr val="0070C0"/>
                </a:solidFill>
              </a:rPr>
              <a:t>(</a:t>
            </a:r>
            <a:r>
              <a:rPr lang="fr-FR" dirty="0" err="1">
                <a:solidFill>
                  <a:srgbClr val="0070C0"/>
                </a:solidFill>
              </a:rPr>
              <a:t>denoised</a:t>
            </a:r>
            <a:r>
              <a:rPr lang="fr-FR" dirty="0">
                <a:solidFill>
                  <a:srgbClr val="0070C0"/>
                </a:solidFill>
              </a:rPr>
              <a:t> value)</a:t>
            </a:r>
          </a:p>
        </p:txBody>
      </p:sp>
      <p:sp>
        <p:nvSpPr>
          <p:cNvPr id="31" name="Organigramme : Bande perforée 30"/>
          <p:cNvSpPr/>
          <p:nvPr/>
        </p:nvSpPr>
        <p:spPr>
          <a:xfrm rot="3054839">
            <a:off x="3615864" y="3594206"/>
            <a:ext cx="2717801" cy="1852558"/>
          </a:xfrm>
          <a:prstGeom prst="flowChartPunchedTap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5665618" y="4439491"/>
            <a:ext cx="138113" cy="13811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595730" y="4724378"/>
            <a:ext cx="138113" cy="1381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7503691" y="3232076"/>
            <a:ext cx="1506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C000"/>
                </a:solidFill>
              </a:rPr>
              <a:t>Noise model</a:t>
            </a:r>
          </a:p>
          <a:p>
            <a:pPr algn="ctr"/>
            <a:r>
              <a:rPr lang="fr-FR" dirty="0">
                <a:solidFill>
                  <a:srgbClr val="FFC000"/>
                </a:solidFill>
              </a:rPr>
              <a:t>(opposite)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2033184" y="4047268"/>
            <a:ext cx="1711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Prior</a:t>
            </a:r>
          </a:p>
          <a:p>
            <a:pPr algn="ctr"/>
            <a:r>
              <a:rPr lang="fr-FR" dirty="0">
                <a:solidFill>
                  <a:srgbClr val="00B050"/>
                </a:solidFill>
              </a:rPr>
              <a:t>distribution</a:t>
            </a:r>
          </a:p>
          <a:p>
            <a:pPr algn="ctr"/>
            <a:r>
              <a:rPr lang="fr-FR" dirty="0">
                <a:solidFill>
                  <a:srgbClr val="00B050"/>
                </a:solidFill>
              </a:rPr>
              <a:t>of </a:t>
            </a:r>
            <a:r>
              <a:rPr lang="fr-FR" dirty="0" err="1">
                <a:solidFill>
                  <a:srgbClr val="00B050"/>
                </a:solidFill>
              </a:rPr>
              <a:t>groundtruth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814" y="4520485"/>
            <a:ext cx="2492550" cy="544667"/>
          </a:xfrm>
          <a:prstGeom prst="rect">
            <a:avLst/>
          </a:prstGeom>
        </p:spPr>
      </p:pic>
      <p:sp>
        <p:nvSpPr>
          <p:cNvPr id="40" name="Ellipse 39"/>
          <p:cNvSpPr/>
          <p:nvPr/>
        </p:nvSpPr>
        <p:spPr>
          <a:xfrm>
            <a:off x="9846575" y="5522259"/>
            <a:ext cx="1063471" cy="510987"/>
          </a:xfrm>
          <a:prstGeom prst="ellipse">
            <a:avLst/>
          </a:prstGeom>
          <a:noFill/>
          <a:ln w="28575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10790161" y="5579084"/>
            <a:ext cx="702333" cy="397336"/>
          </a:xfrm>
          <a:prstGeom prst="ellipse">
            <a:avLst/>
          </a:prstGeom>
          <a:noFill/>
          <a:ln w="28575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957143" y="4059066"/>
            <a:ext cx="351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Maximum A Posteriori </a:t>
            </a:r>
            <a:r>
              <a:rPr lang="fr-FR" dirty="0" err="1"/>
              <a:t>Estimator</a:t>
            </a:r>
            <a:endParaRPr lang="fr-FR" dirty="0"/>
          </a:p>
        </p:txBody>
      </p:sp>
      <p:cxnSp>
        <p:nvCxnSpPr>
          <p:cNvPr id="16" name="Connecteur droit avec flèche 15"/>
          <p:cNvCxnSpPr>
            <a:endCxn id="39" idx="0"/>
          </p:cNvCxnSpPr>
          <p:nvPr/>
        </p:nvCxnSpPr>
        <p:spPr>
          <a:xfrm flipH="1">
            <a:off x="8613169" y="4951358"/>
            <a:ext cx="1340456" cy="48265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9611132" y="5008018"/>
            <a:ext cx="12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Bayes </a:t>
            </a:r>
            <a:r>
              <a:rPr lang="fr-FR" dirty="0" err="1">
                <a:solidFill>
                  <a:srgbClr val="FF0000"/>
                </a:solidFill>
              </a:rPr>
              <a:t>rule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5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r>
              <a:rPr lang="fr-FR" dirty="0"/>
              <a:t> of Monte Carlo noise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Bayesian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denoising</a:t>
            </a:r>
            <a:endParaRPr lang="fr-FR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Monte Carlo noise</a:t>
            </a:r>
          </a:p>
          <a:p>
            <a:pPr rtl="0"/>
            <a:r>
              <a:rPr lang="fr-FR" dirty="0"/>
              <a:t>Prior</a:t>
            </a:r>
            <a:r>
              <a:rPr lang="fr-FR" i="1" dirty="0"/>
              <a:t> </a:t>
            </a:r>
            <a:r>
              <a:rPr lang="fr-FR" dirty="0"/>
              <a:t>distribution</a:t>
            </a:r>
          </a:p>
          <a:p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Bayesian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denoising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formula for Monte-Carlo noise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7" name="Organigramme : Bande perforée 6">
            <a:extLst>
              <a:ext uri="{FF2B5EF4-FFF2-40B4-BE49-F238E27FC236}">
                <a16:creationId xmlns:a16="http://schemas.microsoft.com/office/drawing/2014/main" xmlns="" id="{E5E87201-C128-4979-BF06-3D919D6E9436}"/>
              </a:ext>
            </a:extLst>
          </p:cNvPr>
          <p:cNvSpPr/>
          <p:nvPr/>
        </p:nvSpPr>
        <p:spPr>
          <a:xfrm rot="3054839">
            <a:off x="3803958" y="2589010"/>
            <a:ext cx="523048" cy="356530"/>
          </a:xfrm>
          <a:prstGeom prst="flowChartPunchedTap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Nuage 7">
            <a:extLst>
              <a:ext uri="{FF2B5EF4-FFF2-40B4-BE49-F238E27FC236}">
                <a16:creationId xmlns:a16="http://schemas.microsoft.com/office/drawing/2014/main" xmlns="" id="{E1BA560A-B44F-4BF5-8D8E-8DCC55CFBDC3}"/>
              </a:ext>
            </a:extLst>
          </p:cNvPr>
          <p:cNvSpPr/>
          <p:nvPr/>
        </p:nvSpPr>
        <p:spPr>
          <a:xfrm>
            <a:off x="3749465" y="2020217"/>
            <a:ext cx="632035" cy="431669"/>
          </a:xfrm>
          <a:prstGeom prst="clou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8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lipse 27"/>
          <p:cNvSpPr/>
          <p:nvPr/>
        </p:nvSpPr>
        <p:spPr>
          <a:xfrm rot="1998380">
            <a:off x="1841102" y="2266840"/>
            <a:ext cx="5777117" cy="30614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 rot="1998380">
            <a:off x="2171848" y="2880755"/>
            <a:ext cx="5073569" cy="1767999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i="1" dirty="0"/>
              <a:t>A priori </a:t>
            </a:r>
            <a:r>
              <a:rPr lang="fr-FR" dirty="0"/>
              <a:t>distribution: </a:t>
            </a:r>
            <a:r>
              <a:rPr lang="fr-FR" dirty="0" err="1"/>
              <a:t>gaussian</a:t>
            </a:r>
            <a:r>
              <a:rPr lang="fr-FR" dirty="0"/>
              <a:t> model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neighbors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grpSp>
        <p:nvGrpSpPr>
          <p:cNvPr id="42" name="Groupe 41"/>
          <p:cNvGrpSpPr/>
          <p:nvPr/>
        </p:nvGrpSpPr>
        <p:grpSpPr>
          <a:xfrm>
            <a:off x="2608039" y="1254278"/>
            <a:ext cx="4641408" cy="4767763"/>
            <a:chOff x="2608039" y="1254278"/>
            <a:chExt cx="4641408" cy="4767763"/>
          </a:xfrm>
        </p:grpSpPr>
        <p:sp>
          <p:nvSpPr>
            <p:cNvPr id="18" name="Ellipse 17"/>
            <p:cNvSpPr/>
            <p:nvPr/>
          </p:nvSpPr>
          <p:spPr>
            <a:xfrm rot="20319869">
              <a:off x="5525887" y="4083514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/>
            <p:cNvSpPr/>
            <p:nvPr/>
          </p:nvSpPr>
          <p:spPr>
            <a:xfrm rot="19626597">
              <a:off x="5261912" y="2939876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 rot="20996585">
              <a:off x="2608039" y="2736210"/>
              <a:ext cx="942060" cy="364454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 rot="19626597">
              <a:off x="3513794" y="4353456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 rot="18198608">
              <a:off x="2557226" y="3976045"/>
              <a:ext cx="754464" cy="606668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 rot="17713552">
              <a:off x="4229396" y="1876765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 rot="19626597">
              <a:off x="3650182" y="3247677"/>
              <a:ext cx="1320718" cy="33896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 rot="18696740">
              <a:off x="4765901" y="5280159"/>
              <a:ext cx="975692" cy="50807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 rot="21192817">
              <a:off x="6420759" y="4997831"/>
              <a:ext cx="828688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 rot="18347443">
              <a:off x="3011682" y="1513344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2865402" y="1754544"/>
            <a:ext cx="4038758" cy="3848708"/>
            <a:chOff x="2865402" y="1754544"/>
            <a:chExt cx="4038758" cy="3848708"/>
          </a:xfrm>
        </p:grpSpPr>
        <p:sp>
          <p:nvSpPr>
            <p:cNvPr id="6" name="Ellipse 5"/>
            <p:cNvSpPr/>
            <p:nvPr/>
          </p:nvSpPr>
          <p:spPr>
            <a:xfrm>
              <a:off x="5762178" y="3181076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/>
          </p:nvSpPr>
          <p:spPr>
            <a:xfrm>
              <a:off x="3010013" y="2849381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014060" y="4594656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2865402" y="4210323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4729662" y="2117965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4241485" y="3348102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5184691" y="5465139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6766047" y="5239031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3511948" y="1754544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Ellipse 28"/>
          <p:cNvSpPr/>
          <p:nvPr/>
        </p:nvSpPr>
        <p:spPr>
          <a:xfrm>
            <a:off x="8413369" y="2158002"/>
            <a:ext cx="138113" cy="13811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8762611" y="1857715"/>
            <a:ext cx="229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Noisy </a:t>
            </a:r>
            <a:r>
              <a:rPr lang="fr-FR" dirty="0" err="1"/>
              <a:t>neighbors</a:t>
            </a:r>
            <a:endParaRPr lang="fr-FR" dirty="0"/>
          </a:p>
          <a:p>
            <a:r>
              <a:rPr lang="fr-FR" dirty="0"/>
              <a:t>(</a:t>
            </a:r>
            <a:r>
              <a:rPr lang="fr-FR" dirty="0" err="1"/>
              <a:t>choice</a:t>
            </a:r>
            <a:r>
              <a:rPr lang="fr-FR" dirty="0"/>
              <a:t>?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later</a:t>
            </a:r>
            <a:r>
              <a:rPr lang="fr-FR" dirty="0"/>
              <a:t>…)</a:t>
            </a:r>
          </a:p>
        </p:txBody>
      </p:sp>
      <p:sp>
        <p:nvSpPr>
          <p:cNvPr id="31" name="Ellipse 30"/>
          <p:cNvSpPr/>
          <p:nvPr/>
        </p:nvSpPr>
        <p:spPr>
          <a:xfrm rot="1998380">
            <a:off x="7804374" y="2673926"/>
            <a:ext cx="976709" cy="517576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8762611" y="2593082"/>
            <a:ext cx="2878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Noisy </a:t>
            </a:r>
            <a:r>
              <a:rPr lang="fr-FR" dirty="0" err="1"/>
              <a:t>prior</a:t>
            </a:r>
            <a:endParaRPr lang="fr-FR" dirty="0"/>
          </a:p>
          <a:p>
            <a:r>
              <a:rPr lang="fr-FR" dirty="0"/>
              <a:t>distribution (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cov</a:t>
            </a:r>
            <a:r>
              <a:rPr lang="fr-FR" dirty="0"/>
              <a:t>.)</a:t>
            </a:r>
          </a:p>
        </p:txBody>
      </p:sp>
      <p:sp>
        <p:nvSpPr>
          <p:cNvPr id="33" name="Ellipse 32"/>
          <p:cNvSpPr/>
          <p:nvPr/>
        </p:nvSpPr>
        <p:spPr>
          <a:xfrm rot="19194533">
            <a:off x="8281302" y="3717372"/>
            <a:ext cx="402245" cy="280030"/>
          </a:xfrm>
          <a:prstGeom prst="ellipse">
            <a:avLst/>
          </a:prstGeom>
          <a:solidFill>
            <a:srgbClr val="FFC000">
              <a:alpha val="50000"/>
            </a:srgbClr>
          </a:solidFill>
          <a:ln w="1905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8762611" y="3635151"/>
            <a:ext cx="16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Average</a:t>
            </a:r>
            <a:r>
              <a:rPr lang="fr-FR" dirty="0"/>
              <a:t>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7528696" y="3486215"/>
                <a:ext cx="68320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0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fr-FR" sz="4000" dirty="0"/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8696" y="3486215"/>
                <a:ext cx="683200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cteur droit 36"/>
          <p:cNvCxnSpPr/>
          <p:nvPr/>
        </p:nvCxnSpPr>
        <p:spPr>
          <a:xfrm>
            <a:off x="7602071" y="4279379"/>
            <a:ext cx="124090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Ellipse 37"/>
          <p:cNvSpPr/>
          <p:nvPr/>
        </p:nvSpPr>
        <p:spPr>
          <a:xfrm rot="1998380">
            <a:off x="7965607" y="4746401"/>
            <a:ext cx="654244" cy="227986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8762611" y="4541558"/>
            <a:ext cx="1880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Noiseless</a:t>
            </a:r>
            <a:r>
              <a:rPr lang="fr-FR" dirty="0"/>
              <a:t> </a:t>
            </a:r>
            <a:r>
              <a:rPr lang="fr-FR" dirty="0" err="1"/>
              <a:t>prior</a:t>
            </a:r>
            <a:r>
              <a:rPr lang="fr-FR" i="1" dirty="0"/>
              <a:t> </a:t>
            </a:r>
            <a:endParaRPr lang="fr-FR" dirty="0"/>
          </a:p>
          <a:p>
            <a:r>
              <a:rPr lang="fr-FR" dirty="0"/>
              <a:t>distribution</a:t>
            </a:r>
          </a:p>
        </p:txBody>
      </p:sp>
      <p:sp>
        <p:nvSpPr>
          <p:cNvPr id="41" name="Ellipse 40"/>
          <p:cNvSpPr/>
          <p:nvPr/>
        </p:nvSpPr>
        <p:spPr>
          <a:xfrm rot="20319869">
            <a:off x="5525888" y="4083515"/>
            <a:ext cx="1138644" cy="620512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026153" y="4324714"/>
            <a:ext cx="138113" cy="13811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8413369" y="5570887"/>
            <a:ext cx="138113" cy="13811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8762611" y="5455277"/>
            <a:ext cx="17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Denoised</a:t>
            </a:r>
            <a:r>
              <a:rPr lang="fr-FR" dirty="0"/>
              <a:t> value</a:t>
            </a:r>
          </a:p>
        </p:txBody>
      </p:sp>
      <p:sp>
        <p:nvSpPr>
          <p:cNvPr id="45" name="Ellipse 44"/>
          <p:cNvSpPr/>
          <p:nvPr/>
        </p:nvSpPr>
        <p:spPr>
          <a:xfrm>
            <a:off x="5771534" y="4252241"/>
            <a:ext cx="138113" cy="13811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Organigramme : Bande perforée 46"/>
          <p:cNvSpPr/>
          <p:nvPr/>
        </p:nvSpPr>
        <p:spPr>
          <a:xfrm rot="3054839">
            <a:off x="9570469" y="692693"/>
            <a:ext cx="523048" cy="356530"/>
          </a:xfrm>
          <a:prstGeom prst="flowChartPunchedTap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28971 0.033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166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40" grpId="0" animBg="1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/>
      <p:bldP spid="38" grpId="0" animBg="1"/>
      <p:bldP spid="39" grpId="0"/>
      <p:bldP spid="41" grpId="0" animBg="1"/>
      <p:bldP spid="43" grpId="0" animBg="1"/>
      <p:bldP spid="44" grpId="0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r>
              <a:rPr lang="fr-FR" dirty="0"/>
              <a:t> of Monte Carlo noise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Bayesian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denoising</a:t>
            </a:r>
            <a:endParaRPr lang="fr-FR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Monte Carlo noise</a:t>
            </a: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Prior</a:t>
            </a:r>
            <a:r>
              <a:rPr lang="fr-FR" i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distribution</a:t>
            </a:r>
          </a:p>
          <a:p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r>
              <a:rPr lang="fr-FR" dirty="0"/>
              <a:t> formula for Monte-Carlo noise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7" name="Organigramme : Bande perforée 6">
            <a:extLst>
              <a:ext uri="{FF2B5EF4-FFF2-40B4-BE49-F238E27FC236}">
                <a16:creationId xmlns:a16="http://schemas.microsoft.com/office/drawing/2014/main" xmlns="" id="{E5E87201-C128-4979-BF06-3D919D6E9436}"/>
              </a:ext>
            </a:extLst>
          </p:cNvPr>
          <p:cNvSpPr/>
          <p:nvPr/>
        </p:nvSpPr>
        <p:spPr>
          <a:xfrm rot="3054839">
            <a:off x="3803958" y="2589010"/>
            <a:ext cx="523048" cy="356530"/>
          </a:xfrm>
          <a:prstGeom prst="flowChartPunchedTap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Nuage 7">
            <a:extLst>
              <a:ext uri="{FF2B5EF4-FFF2-40B4-BE49-F238E27FC236}">
                <a16:creationId xmlns:a16="http://schemas.microsoft.com/office/drawing/2014/main" xmlns="" id="{E1BA560A-B44F-4BF5-8D8E-8DCC55CFBDC3}"/>
              </a:ext>
            </a:extLst>
          </p:cNvPr>
          <p:cNvSpPr/>
          <p:nvPr/>
        </p:nvSpPr>
        <p:spPr>
          <a:xfrm>
            <a:off x="3749465" y="2020217"/>
            <a:ext cx="632035" cy="431669"/>
          </a:xfrm>
          <a:prstGeom prst="cloud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0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r>
              <a:rPr lang="fr-FR" dirty="0"/>
              <a:t> formula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grpSp>
        <p:nvGrpSpPr>
          <p:cNvPr id="17" name="Groupe 16"/>
          <p:cNvGrpSpPr/>
          <p:nvPr/>
        </p:nvGrpSpPr>
        <p:grpSpPr>
          <a:xfrm>
            <a:off x="3012975" y="2370533"/>
            <a:ext cx="6165750" cy="745333"/>
            <a:chOff x="3012975" y="2370533"/>
            <a:chExt cx="6165750" cy="74533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0125" y="2370533"/>
              <a:ext cx="4698600" cy="74533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2975" y="2405290"/>
              <a:ext cx="1289250" cy="673667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750" y="3420756"/>
            <a:ext cx="4383450" cy="6880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900431" y="5656990"/>
            <a:ext cx="838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Noise: </a:t>
            </a:r>
            <a:r>
              <a:rPr lang="fr-FR" dirty="0" err="1">
                <a:solidFill>
                  <a:srgbClr val="FF0000"/>
                </a:solidFill>
              </a:rPr>
              <a:t>anisotropic</a:t>
            </a:r>
            <a:r>
              <a:rPr lang="fr-FR" dirty="0"/>
              <a:t>, non </a:t>
            </a:r>
            <a:r>
              <a:rPr lang="fr-FR" dirty="0" err="1">
                <a:solidFill>
                  <a:srgbClr val="FF0000"/>
                </a:solidFill>
              </a:rPr>
              <a:t>uniform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estimated</a:t>
            </a:r>
            <a:r>
              <a:rPr lang="fr-FR" dirty="0"/>
              <a:t> covariance </a:t>
            </a:r>
            <a:r>
              <a:rPr lang="fr-FR" b="1" dirty="0">
                <a:solidFill>
                  <a:srgbClr val="FF0000"/>
                </a:solidFill>
              </a:rPr>
              <a:t>C</a:t>
            </a:r>
            <a:r>
              <a:rPr lang="fr-FR" baseline="-25000" dirty="0">
                <a:solidFill>
                  <a:srgbClr val="FF0000"/>
                </a:solidFill>
              </a:rPr>
              <a:t>i</a:t>
            </a:r>
            <a:r>
              <a:rPr lang="fr-FR" dirty="0"/>
              <a:t> for pixel i</a:t>
            </a:r>
          </a:p>
          <a:p>
            <a:pPr algn="ctr"/>
            <a:r>
              <a:rPr lang="fr-FR" dirty="0"/>
              <a:t>(</a:t>
            </a:r>
            <a:r>
              <a:rPr lang="fr-FR" dirty="0" err="1"/>
              <a:t>unlike</a:t>
            </a:r>
            <a:r>
              <a:rPr lang="fr-FR" dirty="0"/>
              <a:t> Non-Local Bayes [Lebrun 2013])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5755007" y="4097591"/>
            <a:ext cx="5508080" cy="1432757"/>
            <a:chOff x="5755007" y="4097591"/>
            <a:chExt cx="5508080" cy="1432757"/>
          </a:xfrm>
        </p:grpSpPr>
        <p:cxnSp>
          <p:nvCxnSpPr>
            <p:cNvPr id="19" name="Connecteur droit avec flèche 18"/>
            <p:cNvCxnSpPr>
              <a:cxnSpLocks/>
            </p:cNvCxnSpPr>
            <p:nvPr/>
          </p:nvCxnSpPr>
          <p:spPr>
            <a:xfrm flipH="1" flipV="1">
              <a:off x="6267880" y="4097591"/>
              <a:ext cx="226287" cy="1086702"/>
            </a:xfrm>
            <a:prstGeom prst="straightConnector1">
              <a:avLst/>
            </a:prstGeom>
            <a:ln w="28575"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5755007" y="5161016"/>
              <a:ext cx="5508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Clamped</a:t>
              </a:r>
              <a:r>
                <a:rPr lang="fr-FR" dirty="0"/>
                <a:t> </a:t>
              </a:r>
              <a:r>
                <a:rPr lang="fr-FR" dirty="0" err="1"/>
                <a:t>eigen</a:t>
              </a:r>
              <a:r>
                <a:rPr lang="fr-FR" dirty="0"/>
                <a:t> values (important)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9BA9B0FE-7E8C-4313-83C0-7888C93C8D1E}"/>
              </a:ext>
            </a:extLst>
          </p:cNvPr>
          <p:cNvGrpSpPr/>
          <p:nvPr/>
        </p:nvGrpSpPr>
        <p:grpSpPr>
          <a:xfrm>
            <a:off x="4372862" y="1575198"/>
            <a:ext cx="3578631" cy="783403"/>
            <a:chOff x="4372862" y="1575198"/>
            <a:chExt cx="3578631" cy="783403"/>
          </a:xfrm>
        </p:grpSpPr>
        <p:sp>
          <p:nvSpPr>
            <p:cNvPr id="11" name="Ellipse 10"/>
            <p:cNvSpPr/>
            <p:nvPr/>
          </p:nvSpPr>
          <p:spPr>
            <a:xfrm>
              <a:off x="4670044" y="2220488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7516200" y="2220488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D8F81476-DA39-47DC-AD99-CADC5AB7E775}"/>
                </a:ext>
              </a:extLst>
            </p:cNvPr>
            <p:cNvSpPr txBox="1"/>
            <p:nvPr/>
          </p:nvSpPr>
          <p:spPr>
            <a:xfrm>
              <a:off x="4372862" y="1575198"/>
              <a:ext cx="732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noisy</a:t>
              </a:r>
              <a:endParaRPr lang="fr-FR" dirty="0"/>
            </a:p>
            <a:p>
              <a:pPr algn="ctr"/>
              <a:r>
                <a:rPr lang="fr-FR" dirty="0"/>
                <a:t>value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7CFD85DA-2CEA-4EFE-88EA-E125B793C03D}"/>
                </a:ext>
              </a:extLst>
            </p:cNvPr>
            <p:cNvSpPr txBox="1"/>
            <p:nvPr/>
          </p:nvSpPr>
          <p:spPr>
            <a:xfrm>
              <a:off x="7219018" y="1575198"/>
              <a:ext cx="732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noisy</a:t>
              </a:r>
              <a:endParaRPr lang="fr-FR" dirty="0"/>
            </a:p>
            <a:p>
              <a:pPr algn="ctr"/>
              <a:r>
                <a:rPr lang="fr-FR" dirty="0"/>
                <a:t>value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4164E852-0D6D-4D1D-876C-81FCACC1B44E}"/>
              </a:ext>
            </a:extLst>
          </p:cNvPr>
          <p:cNvSpPr txBox="1"/>
          <p:nvPr/>
        </p:nvSpPr>
        <p:spPr>
          <a:xfrm>
            <a:off x="8117139" y="1575198"/>
            <a:ext cx="118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neighbors</a:t>
            </a:r>
            <a:endParaRPr lang="fr-FR" dirty="0"/>
          </a:p>
          <a:p>
            <a:pPr algn="ctr"/>
            <a:r>
              <a:rPr lang="fr-FR" dirty="0" err="1"/>
              <a:t>mean</a:t>
            </a:r>
            <a:endParaRPr lang="fr-FR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1599FD22-9A0E-4E7A-98C2-7A8B50DEAD98}"/>
              </a:ext>
            </a:extLst>
          </p:cNvPr>
          <p:cNvGrpSpPr/>
          <p:nvPr/>
        </p:nvGrpSpPr>
        <p:grpSpPr>
          <a:xfrm>
            <a:off x="4096139" y="3996969"/>
            <a:ext cx="1285922" cy="1042661"/>
            <a:chOff x="4096139" y="3996969"/>
            <a:chExt cx="1285922" cy="1042661"/>
          </a:xfrm>
        </p:grpSpPr>
        <p:sp>
          <p:nvSpPr>
            <p:cNvPr id="15" name="Ellipse 14"/>
            <p:cNvSpPr/>
            <p:nvPr/>
          </p:nvSpPr>
          <p:spPr>
            <a:xfrm rot="1998380">
              <a:off x="4446974" y="3996969"/>
              <a:ext cx="584249" cy="30960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0C212DA5-363D-4FFD-AC21-DF69D7F938C9}"/>
                </a:ext>
              </a:extLst>
            </p:cNvPr>
            <p:cNvSpPr txBox="1"/>
            <p:nvPr/>
          </p:nvSpPr>
          <p:spPr>
            <a:xfrm>
              <a:off x="4096139" y="4393299"/>
              <a:ext cx="12859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neighbors</a:t>
              </a:r>
              <a:endParaRPr lang="fr-FR" dirty="0"/>
            </a:p>
            <a:p>
              <a:pPr algn="ctr"/>
              <a:r>
                <a:rPr lang="fr-FR" dirty="0"/>
                <a:t>covariance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62DDF7E3-F643-4581-AAD8-D39A973FB5E4}"/>
              </a:ext>
            </a:extLst>
          </p:cNvPr>
          <p:cNvSpPr txBox="1"/>
          <p:nvPr/>
        </p:nvSpPr>
        <p:spPr>
          <a:xfrm>
            <a:off x="5208245" y="4393299"/>
            <a:ext cx="1285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average</a:t>
            </a:r>
            <a:endParaRPr lang="fr-FR" dirty="0"/>
          </a:p>
          <a:p>
            <a:pPr algn="ctr"/>
            <a:r>
              <a:rPr lang="fr-FR" dirty="0"/>
              <a:t>noise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8627FC55-7796-4D99-870D-C422E7BDBCD1}"/>
              </a:ext>
            </a:extLst>
          </p:cNvPr>
          <p:cNvGrpSpPr/>
          <p:nvPr/>
        </p:nvGrpSpPr>
        <p:grpSpPr>
          <a:xfrm>
            <a:off x="5484969" y="1575198"/>
            <a:ext cx="2065975" cy="3469688"/>
            <a:chOff x="5484969" y="1575198"/>
            <a:chExt cx="2065975" cy="3469688"/>
          </a:xfrm>
        </p:grpSpPr>
        <p:sp>
          <p:nvSpPr>
            <p:cNvPr id="12" name="Ellipse 11"/>
            <p:cNvSpPr/>
            <p:nvPr/>
          </p:nvSpPr>
          <p:spPr>
            <a:xfrm rot="19194533">
              <a:off x="5650085" y="2169149"/>
              <a:ext cx="402245" cy="280030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 rot="19194533">
              <a:off x="6983585" y="4025219"/>
              <a:ext cx="402245" cy="280030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CA74E857-8B9E-4E76-A87A-E4BFE99F5CE0}"/>
                </a:ext>
              </a:extLst>
            </p:cNvPr>
            <p:cNvSpPr txBox="1"/>
            <p:nvPr/>
          </p:nvSpPr>
          <p:spPr>
            <a:xfrm>
              <a:off x="5484969" y="1575198"/>
              <a:ext cx="732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local</a:t>
              </a:r>
            </a:p>
            <a:p>
              <a:pPr algn="ctr"/>
              <a:r>
                <a:rPr lang="fr-FR" dirty="0"/>
                <a:t>noise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1898CC1D-7ADF-4D04-AE46-ACB6A546A9D2}"/>
                </a:ext>
              </a:extLst>
            </p:cNvPr>
            <p:cNvSpPr txBox="1"/>
            <p:nvPr/>
          </p:nvSpPr>
          <p:spPr>
            <a:xfrm>
              <a:off x="6818469" y="4398555"/>
              <a:ext cx="732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local</a:t>
              </a:r>
            </a:p>
            <a:p>
              <a:pPr algn="ctr"/>
              <a:r>
                <a:rPr lang="fr-FR" dirty="0"/>
                <a:t>noise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81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Theory: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Bayesian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denoising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of Monte Carlo noise</a:t>
            </a:r>
          </a:p>
          <a:p>
            <a:r>
              <a:rPr lang="fr-FR" dirty="0"/>
              <a:t>Application: </a:t>
            </a:r>
            <a:r>
              <a:rPr lang="fr-FR" dirty="0" err="1"/>
              <a:t>Bayesian</a:t>
            </a:r>
            <a:r>
              <a:rPr lang="fr-FR" dirty="0"/>
              <a:t> Collaborative </a:t>
            </a:r>
            <a:r>
              <a:rPr lang="fr-FR" dirty="0" err="1"/>
              <a:t>Denoising</a:t>
            </a:r>
            <a:r>
              <a:rPr lang="fr-FR" dirty="0"/>
              <a:t> for Monte Carlo Rendering</a:t>
            </a: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Conclusion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7862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Bayesian</a:t>
            </a:r>
            <a:r>
              <a:rPr lang="fr-FR" dirty="0"/>
              <a:t> Collaborative </a:t>
            </a:r>
            <a:r>
              <a:rPr lang="fr-FR" dirty="0" err="1"/>
              <a:t>Denoising</a:t>
            </a:r>
            <a:r>
              <a:rPr lang="fr-FR" dirty="0"/>
              <a:t> for Monte Carlo Rendering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: Ray </a:t>
            </a:r>
            <a:r>
              <a:rPr lang="fr-FR" dirty="0" err="1"/>
              <a:t>Histogram</a:t>
            </a:r>
            <a:r>
              <a:rPr lang="fr-FR" dirty="0"/>
              <a:t> Fusion</a:t>
            </a:r>
          </a:p>
          <a:p>
            <a:pPr rtl="0"/>
            <a:r>
              <a:rPr lang="fr-FR" dirty="0" err="1"/>
              <a:t>Algorithm</a:t>
            </a:r>
            <a:endParaRPr lang="fr-FR" dirty="0"/>
          </a:p>
          <a:p>
            <a:pPr rtl="0"/>
            <a:r>
              <a:rPr lang="fr-FR" dirty="0"/>
              <a:t>Extensions</a:t>
            </a:r>
          </a:p>
          <a:p>
            <a:pPr rtl="0"/>
            <a:r>
              <a:rPr lang="fr-FR" dirty="0" err="1"/>
              <a:t>Results</a:t>
            </a:r>
            <a:endParaRPr lang="fr-FR" dirty="0"/>
          </a:p>
          <a:p>
            <a:pPr rtl="0"/>
            <a:r>
              <a:rPr lang="fr-FR" dirty="0"/>
              <a:t>Discussion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6409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Bayesian</a:t>
            </a:r>
            <a:r>
              <a:rPr lang="fr-FR" dirty="0"/>
              <a:t> Collaborative </a:t>
            </a:r>
            <a:r>
              <a:rPr lang="fr-FR" dirty="0" err="1"/>
              <a:t>Denoising</a:t>
            </a:r>
            <a:r>
              <a:rPr lang="fr-FR" dirty="0"/>
              <a:t> for Monte Carlo Rendering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: Ray </a:t>
            </a:r>
            <a:r>
              <a:rPr lang="fr-FR" dirty="0" err="1"/>
              <a:t>Histogram</a:t>
            </a:r>
            <a:r>
              <a:rPr lang="fr-FR" dirty="0"/>
              <a:t> Fusion</a:t>
            </a:r>
          </a:p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Algorithm</a:t>
            </a:r>
            <a:endParaRPr lang="fr-FR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Extensions</a:t>
            </a:r>
          </a:p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Results</a:t>
            </a:r>
            <a:endParaRPr lang="fr-FR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Discussion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18663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Ray </a:t>
            </a:r>
            <a:r>
              <a:rPr lang="fr-FR" dirty="0" err="1"/>
              <a:t>Histogram</a:t>
            </a:r>
            <a:r>
              <a:rPr lang="fr-FR" dirty="0"/>
              <a:t> Fusion [</a:t>
            </a:r>
            <a:r>
              <a:rPr lang="fr-FR" dirty="0" err="1"/>
              <a:t>Delbracio</a:t>
            </a:r>
            <a:r>
              <a:rPr lang="fr-FR" dirty="0"/>
              <a:t> 2014]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dirty="0"/>
              <a:t>Principles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r>
              <a:rPr lang="fr-FR" dirty="0"/>
              <a:t>Good </a:t>
            </a:r>
            <a:r>
              <a:rPr lang="fr-FR" dirty="0" err="1"/>
              <a:t>filtering</a:t>
            </a:r>
            <a:r>
              <a:rPr lang="fr-FR" dirty="0"/>
              <a:t> = </a:t>
            </a:r>
            <a:r>
              <a:rPr lang="fr-FR" dirty="0" err="1"/>
              <a:t>mixing</a:t>
            </a:r>
            <a:r>
              <a:rPr lang="fr-FR" dirty="0"/>
              <a:t> pixels of </a:t>
            </a:r>
            <a:r>
              <a:rPr lang="fr-FR" dirty="0" err="1"/>
              <a:t>similar</a:t>
            </a:r>
            <a:r>
              <a:rPr lang="fr-FR" dirty="0"/>
              <a:t> natures</a:t>
            </a:r>
          </a:p>
          <a:p>
            <a:pPr rtl="0"/>
            <a:r>
              <a:rPr lang="fr-FR" dirty="0"/>
              <a:t>Nature of a pixel ?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Noisy </a:t>
            </a:r>
            <a:r>
              <a:rPr lang="fr-FR" dirty="0" err="1">
                <a:solidFill>
                  <a:srgbClr val="FF0000"/>
                </a:solidFill>
              </a:rPr>
              <a:t>color</a:t>
            </a:r>
            <a:r>
              <a:rPr lang="fr-FR" dirty="0">
                <a:solidFill>
                  <a:srgbClr val="FF0000"/>
                </a:solidFill>
              </a:rPr>
              <a:t> value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not </a:t>
            </a:r>
            <a:r>
              <a:rPr lang="fr-FR" dirty="0" err="1">
                <a:sym typeface="Wingdings" panose="05000000000000000000" pitchFamily="2" charset="2"/>
              </a:rPr>
              <a:t>enough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dirty="0" err="1">
                <a:solidFill>
                  <a:srgbClr val="FF0000"/>
                </a:solidFill>
                <a:sym typeface="Wingdings" panose="05000000000000000000" pitchFamily="2" charset="2"/>
              </a:rPr>
              <a:t>Features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sometimes</a:t>
            </a:r>
            <a:r>
              <a:rPr lang="fr-FR" dirty="0">
                <a:sym typeface="Wingdings" panose="05000000000000000000" pitchFamily="2" charset="2"/>
              </a:rPr>
              <a:t> not </a:t>
            </a:r>
            <a:r>
              <a:rPr lang="fr-FR" dirty="0" err="1">
                <a:sym typeface="Wingdings" panose="05000000000000000000" pitchFamily="2" charset="2"/>
              </a:rPr>
              <a:t>enough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dirty="0" err="1">
                <a:solidFill>
                  <a:srgbClr val="00B050"/>
                </a:solidFill>
                <a:sym typeface="Wingdings" panose="05000000000000000000" pitchFamily="2" charset="2"/>
              </a:rPr>
              <a:t>Sample</a:t>
            </a:r>
            <a:r>
              <a:rPr lang="fr-FR" dirty="0">
                <a:solidFill>
                  <a:srgbClr val="00B050"/>
                </a:solidFill>
                <a:sym typeface="Wingdings" panose="05000000000000000000" pitchFamily="2" charset="2"/>
              </a:rPr>
              <a:t> distribution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1381124"/>
            <a:ext cx="3714216" cy="24227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975" y="3803916"/>
            <a:ext cx="3723741" cy="24218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441752" y="2100946"/>
            <a:ext cx="967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similar</a:t>
            </a:r>
            <a:endParaRPr lang="fr-FR" dirty="0"/>
          </a:p>
          <a:p>
            <a:pPr algn="ctr"/>
            <a:r>
              <a:rPr lang="fr-FR" dirty="0"/>
              <a:t>natures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393311" y="4574561"/>
            <a:ext cx="1064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different</a:t>
            </a:r>
            <a:endParaRPr lang="fr-FR" dirty="0"/>
          </a:p>
          <a:p>
            <a:pPr algn="ctr"/>
            <a:r>
              <a:rPr lang="fr-FR" dirty="0"/>
              <a:t>natures</a:t>
            </a:r>
          </a:p>
        </p:txBody>
      </p:sp>
    </p:spTree>
    <p:extLst>
      <p:ext uri="{BB962C8B-B14F-4D97-AF65-F5344CB8AC3E}">
        <p14:creationId xmlns:p14="http://schemas.microsoft.com/office/powerpoint/2010/main" val="41471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Sample</a:t>
            </a:r>
            <a:r>
              <a:rPr lang="fr-FR" dirty="0"/>
              <a:t> distribution [image </a:t>
            </a:r>
            <a:r>
              <a:rPr lang="fr-FR" dirty="0" err="1"/>
              <a:t>from</a:t>
            </a:r>
            <a:r>
              <a:rPr lang="fr-FR" dirty="0"/>
              <a:t> RHF </a:t>
            </a:r>
            <a:r>
              <a:rPr lang="fr-FR" dirty="0" err="1"/>
              <a:t>paper</a:t>
            </a:r>
            <a:r>
              <a:rPr lang="fr-FR" dirty="0"/>
              <a:t>]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99" y="1389005"/>
            <a:ext cx="10657801" cy="4751501"/>
          </a:xfrm>
          <a:prstGeom prst="rect">
            <a:avLst/>
          </a:prstGeom>
        </p:spPr>
      </p:pic>
      <p:cxnSp>
        <p:nvCxnSpPr>
          <p:cNvPr id="8" name="Connecteur droit avec flèche 7"/>
          <p:cNvCxnSpPr>
            <a:cxnSpLocks/>
          </p:cNvCxnSpPr>
          <p:nvPr/>
        </p:nvCxnSpPr>
        <p:spPr>
          <a:xfrm flipV="1">
            <a:off x="7410450" y="2676525"/>
            <a:ext cx="600075" cy="6667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cxnSpLocks/>
          </p:cNvCxnSpPr>
          <p:nvPr/>
        </p:nvCxnSpPr>
        <p:spPr>
          <a:xfrm flipH="1" flipV="1">
            <a:off x="8429626" y="2833688"/>
            <a:ext cx="533399" cy="2491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cxnSpLocks/>
          </p:cNvCxnSpPr>
          <p:nvPr/>
        </p:nvCxnSpPr>
        <p:spPr>
          <a:xfrm flipV="1">
            <a:off x="9533007" y="2710628"/>
            <a:ext cx="600075" cy="6667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cxnSpLocks/>
          </p:cNvCxnSpPr>
          <p:nvPr/>
        </p:nvCxnSpPr>
        <p:spPr>
          <a:xfrm flipH="1" flipV="1">
            <a:off x="10552183" y="2867791"/>
            <a:ext cx="533399" cy="2491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/>
          </p:cNvCxnSpPr>
          <p:nvPr/>
        </p:nvCxnSpPr>
        <p:spPr>
          <a:xfrm flipV="1">
            <a:off x="5381625" y="2743965"/>
            <a:ext cx="600075" cy="6667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cxnSpLocks/>
          </p:cNvCxnSpPr>
          <p:nvPr/>
        </p:nvCxnSpPr>
        <p:spPr>
          <a:xfrm>
            <a:off x="7134225" y="3429000"/>
            <a:ext cx="152400" cy="52625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cxnSpLocks/>
          </p:cNvCxnSpPr>
          <p:nvPr/>
        </p:nvCxnSpPr>
        <p:spPr>
          <a:xfrm>
            <a:off x="9533007" y="3429000"/>
            <a:ext cx="152400" cy="52625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7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/>
              <a:t>Introduction</a:t>
            </a: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Theory: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Bayesian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denoising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of Monte Carlo noise</a:t>
            </a:r>
          </a:p>
          <a:p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Application: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Bayesian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Collaborative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Denoising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for Monte Carlo Rendering</a:t>
            </a: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Conclusion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198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Ray </a:t>
            </a:r>
            <a:r>
              <a:rPr lang="fr-FR" dirty="0" err="1"/>
              <a:t>Histogram</a:t>
            </a:r>
            <a:r>
              <a:rPr lang="fr-FR" dirty="0"/>
              <a:t> Fusion [</a:t>
            </a:r>
            <a:r>
              <a:rPr lang="fr-FR" dirty="0" err="1"/>
              <a:t>Delbracio</a:t>
            </a:r>
            <a:r>
              <a:rPr lang="fr-FR" dirty="0"/>
              <a:t> 2014]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dirty="0"/>
              <a:t>Principles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r>
              <a:rPr lang="fr-FR" dirty="0"/>
              <a:t>Good </a:t>
            </a:r>
            <a:r>
              <a:rPr lang="fr-FR" dirty="0" err="1"/>
              <a:t>filtering</a:t>
            </a:r>
            <a:r>
              <a:rPr lang="fr-FR" dirty="0"/>
              <a:t> = </a:t>
            </a:r>
            <a:r>
              <a:rPr lang="fr-FR" dirty="0" err="1"/>
              <a:t>mixing</a:t>
            </a:r>
            <a:r>
              <a:rPr lang="fr-FR" dirty="0"/>
              <a:t> pixels of </a:t>
            </a:r>
            <a:r>
              <a:rPr lang="fr-FR" dirty="0" err="1"/>
              <a:t>similar</a:t>
            </a:r>
            <a:r>
              <a:rPr lang="fr-FR" dirty="0"/>
              <a:t> natures</a:t>
            </a:r>
          </a:p>
          <a:p>
            <a:r>
              <a:rPr lang="fr-FR" dirty="0"/>
              <a:t>Nature of a pixel ?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Noisy </a:t>
            </a:r>
            <a:r>
              <a:rPr lang="fr-FR" dirty="0" err="1">
                <a:solidFill>
                  <a:srgbClr val="FF0000"/>
                </a:solidFill>
              </a:rPr>
              <a:t>color</a:t>
            </a:r>
            <a:r>
              <a:rPr lang="fr-FR" dirty="0">
                <a:solidFill>
                  <a:srgbClr val="FF0000"/>
                </a:solidFill>
              </a:rPr>
              <a:t> value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not </a:t>
            </a:r>
            <a:r>
              <a:rPr lang="fr-FR" dirty="0" err="1">
                <a:sym typeface="Wingdings" panose="05000000000000000000" pitchFamily="2" charset="2"/>
              </a:rPr>
              <a:t>enough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dirty="0" err="1">
                <a:solidFill>
                  <a:srgbClr val="FF0000"/>
                </a:solidFill>
                <a:sym typeface="Wingdings" panose="05000000000000000000" pitchFamily="2" charset="2"/>
              </a:rPr>
              <a:t>Features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sometimes</a:t>
            </a:r>
            <a:r>
              <a:rPr lang="fr-FR" dirty="0">
                <a:sym typeface="Wingdings" panose="05000000000000000000" pitchFamily="2" charset="2"/>
              </a:rPr>
              <a:t> not </a:t>
            </a:r>
            <a:r>
              <a:rPr lang="fr-FR" dirty="0" err="1">
                <a:sym typeface="Wingdings" panose="05000000000000000000" pitchFamily="2" charset="2"/>
              </a:rPr>
              <a:t>enough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dirty="0" err="1">
                <a:solidFill>
                  <a:srgbClr val="00B050"/>
                </a:solidFill>
                <a:sym typeface="Wingdings" panose="05000000000000000000" pitchFamily="2" charset="2"/>
              </a:rPr>
              <a:t>Sample</a:t>
            </a:r>
            <a:r>
              <a:rPr lang="fr-FR" dirty="0">
                <a:solidFill>
                  <a:srgbClr val="00B050"/>
                </a:solidFill>
                <a:sym typeface="Wingdings" panose="05000000000000000000" pitchFamily="2" charset="2"/>
              </a:rPr>
              <a:t> distribution</a:t>
            </a:r>
          </a:p>
          <a:p>
            <a:r>
              <a:rPr lang="fr-FR" dirty="0">
                <a:sym typeface="Wingdings" panose="05000000000000000000" pitchFamily="2" charset="2"/>
              </a:rPr>
              <a:t>In practice: </a:t>
            </a:r>
            <a:r>
              <a:rPr lang="fr-FR" dirty="0" err="1">
                <a:sym typeface="Wingdings" panose="05000000000000000000" pitchFamily="2" charset="2"/>
              </a:rPr>
              <a:t>sample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histograms</a:t>
            </a:r>
            <a:endParaRPr lang="fr-FR" dirty="0">
              <a:sym typeface="Wingdings" panose="05000000000000000000" pitchFamily="2" charset="2"/>
            </a:endParaRPr>
          </a:p>
          <a:p>
            <a:r>
              <a:rPr lang="fr-FR" dirty="0"/>
              <a:t>Simple final </a:t>
            </a:r>
            <a:r>
              <a:rPr lang="fr-FR" dirty="0" err="1"/>
              <a:t>denoising</a:t>
            </a:r>
            <a:r>
              <a:rPr lang="fr-FR" dirty="0"/>
              <a:t> (</a:t>
            </a:r>
            <a:r>
              <a:rPr lang="fr-FR" dirty="0" err="1"/>
              <a:t>average</a:t>
            </a:r>
            <a:r>
              <a:rPr lang="fr-FR" dirty="0"/>
              <a:t>)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1381124"/>
            <a:ext cx="3714216" cy="24227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975" y="3803916"/>
            <a:ext cx="3723741" cy="24218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441751" y="2100946"/>
            <a:ext cx="967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similar</a:t>
            </a:r>
            <a:endParaRPr lang="fr-FR" dirty="0"/>
          </a:p>
          <a:p>
            <a:pPr algn="ctr"/>
            <a:r>
              <a:rPr lang="fr-FR" dirty="0"/>
              <a:t>natures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393308" y="4574561"/>
            <a:ext cx="1064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different</a:t>
            </a:r>
            <a:endParaRPr lang="fr-FR" dirty="0"/>
          </a:p>
          <a:p>
            <a:pPr algn="ctr"/>
            <a:r>
              <a:rPr lang="fr-FR" dirty="0"/>
              <a:t>natures</a:t>
            </a:r>
          </a:p>
        </p:txBody>
      </p:sp>
    </p:spTree>
    <p:extLst>
      <p:ext uri="{BB962C8B-B14F-4D97-AF65-F5344CB8AC3E}">
        <p14:creationId xmlns:p14="http://schemas.microsoft.com/office/powerpoint/2010/main" val="268243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Bayesian</a:t>
            </a:r>
            <a:r>
              <a:rPr lang="fr-FR" dirty="0"/>
              <a:t> Collaborative </a:t>
            </a:r>
            <a:r>
              <a:rPr lang="fr-FR" dirty="0" err="1"/>
              <a:t>Denoising</a:t>
            </a:r>
            <a:r>
              <a:rPr lang="fr-FR" dirty="0"/>
              <a:t> for Monte Carlo Rendering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Previous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work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: Ray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Histogram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Fusion</a:t>
            </a:r>
          </a:p>
          <a:p>
            <a:pPr rtl="0"/>
            <a:r>
              <a:rPr lang="fr-FR" dirty="0" err="1"/>
              <a:t>Algorithm</a:t>
            </a:r>
            <a:endParaRPr lang="fr-FR" dirty="0"/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Extensions</a:t>
            </a:r>
          </a:p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Results</a:t>
            </a:r>
            <a:endParaRPr lang="fr-FR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Discussion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765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Algorithm</a:t>
            </a:r>
            <a:r>
              <a:rPr lang="fr-FR" dirty="0"/>
              <a:t>: </a:t>
            </a:r>
            <a:r>
              <a:rPr lang="fr-FR" dirty="0" err="1"/>
              <a:t>overview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grpSp>
        <p:nvGrpSpPr>
          <p:cNvPr id="138" name="Groupe 137">
            <a:extLst>
              <a:ext uri="{FF2B5EF4-FFF2-40B4-BE49-F238E27FC236}">
                <a16:creationId xmlns:a16="http://schemas.microsoft.com/office/drawing/2014/main" xmlns="" id="{3EDE02C5-A1C6-42A1-B102-0DDCAAEEDAE7}"/>
              </a:ext>
            </a:extLst>
          </p:cNvPr>
          <p:cNvGrpSpPr/>
          <p:nvPr/>
        </p:nvGrpSpPr>
        <p:grpSpPr>
          <a:xfrm>
            <a:off x="476437" y="1441320"/>
            <a:ext cx="2420139" cy="2915624"/>
            <a:chOff x="476437" y="1441320"/>
            <a:chExt cx="2420139" cy="2915624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xmlns="" id="{4F99DE62-8A2A-4439-A6EF-AEC1753DF0DA}"/>
                </a:ext>
              </a:extLst>
            </p:cNvPr>
            <p:cNvGrpSpPr/>
            <p:nvPr/>
          </p:nvGrpSpPr>
          <p:grpSpPr>
            <a:xfrm>
              <a:off x="476437" y="1981038"/>
              <a:ext cx="1866523" cy="1471874"/>
              <a:chOff x="1231240" y="4345570"/>
              <a:chExt cx="1866523" cy="147187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03E304F4-9E06-4C5D-9315-707E72C0596E}"/>
                  </a:ext>
                </a:extLst>
              </p:cNvPr>
              <p:cNvSpPr/>
              <p:nvPr/>
            </p:nvSpPr>
            <p:spPr>
              <a:xfrm>
                <a:off x="1231240" y="4345570"/>
                <a:ext cx="1866523" cy="147187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83AE9994-E35B-41B1-B1F0-9597B1DF1424}"/>
                  </a:ext>
                </a:extLst>
              </p:cNvPr>
              <p:cNvSpPr txBox="1"/>
              <p:nvPr/>
            </p:nvSpPr>
            <p:spPr>
              <a:xfrm>
                <a:off x="1231242" y="4345570"/>
                <a:ext cx="18665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/>
                  <a:t>Color</a:t>
                </a:r>
                <a:r>
                  <a:rPr lang="fr-FR" dirty="0"/>
                  <a:t> buffer</a:t>
                </a:r>
                <a:endParaRPr lang="en-GB" dirty="0"/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xmlns="" id="{B35C957D-9FC1-4DAE-BC25-530EF52546D2}"/>
                </a:ext>
              </a:extLst>
            </p:cNvPr>
            <p:cNvGrpSpPr/>
            <p:nvPr/>
          </p:nvGrpSpPr>
          <p:grpSpPr>
            <a:xfrm>
              <a:off x="753245" y="2433054"/>
              <a:ext cx="1866523" cy="1471874"/>
              <a:chOff x="1231240" y="4345570"/>
              <a:chExt cx="1866523" cy="147187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C8535A05-479E-48D0-8504-0CFAE86F38E0}"/>
                  </a:ext>
                </a:extLst>
              </p:cNvPr>
              <p:cNvSpPr/>
              <p:nvPr/>
            </p:nvSpPr>
            <p:spPr>
              <a:xfrm>
                <a:off x="1231240" y="4345570"/>
                <a:ext cx="1866523" cy="147187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70C574E6-6567-4B90-9292-09FBD5668CFA}"/>
                  </a:ext>
                </a:extLst>
              </p:cNvPr>
              <p:cNvSpPr txBox="1"/>
              <p:nvPr/>
            </p:nvSpPr>
            <p:spPr>
              <a:xfrm>
                <a:off x="1231242" y="4345570"/>
                <a:ext cx="18665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Covariance buffer</a:t>
                </a:r>
                <a:endParaRPr lang="en-GB" dirty="0"/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xmlns="" id="{0FCC6FCA-2BF6-4778-9D58-AC04CCC57AD1}"/>
                </a:ext>
              </a:extLst>
            </p:cNvPr>
            <p:cNvGrpSpPr/>
            <p:nvPr/>
          </p:nvGrpSpPr>
          <p:grpSpPr>
            <a:xfrm>
              <a:off x="1030053" y="2885070"/>
              <a:ext cx="1866523" cy="1471874"/>
              <a:chOff x="1231240" y="4345570"/>
              <a:chExt cx="1866523" cy="147187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3A739CF0-D036-4E15-A3C5-89C909B34764}"/>
                  </a:ext>
                </a:extLst>
              </p:cNvPr>
              <p:cNvSpPr/>
              <p:nvPr/>
            </p:nvSpPr>
            <p:spPr>
              <a:xfrm>
                <a:off x="1231240" y="4345570"/>
                <a:ext cx="1866523" cy="1471874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335231EC-9910-4D5A-9F24-4F986BE6B855}"/>
                  </a:ext>
                </a:extLst>
              </p:cNvPr>
              <p:cNvSpPr txBox="1"/>
              <p:nvPr/>
            </p:nvSpPr>
            <p:spPr>
              <a:xfrm>
                <a:off x="1231242" y="4345570"/>
                <a:ext cx="18665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/>
                  <a:t>Histogram</a:t>
                </a:r>
                <a:r>
                  <a:rPr lang="fr-FR" dirty="0"/>
                  <a:t> buffer</a:t>
                </a:r>
                <a:endParaRPr lang="en-GB" dirty="0"/>
              </a:p>
            </p:txBody>
          </p:sp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8DBE03A3-B6C5-4368-B264-B6BDC7439A16}"/>
                </a:ext>
              </a:extLst>
            </p:cNvPr>
            <p:cNvSpPr txBox="1"/>
            <p:nvPr/>
          </p:nvSpPr>
          <p:spPr>
            <a:xfrm>
              <a:off x="1030053" y="1441320"/>
              <a:ext cx="874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i="1" dirty="0"/>
                <a:t>INPUTS</a:t>
              </a:r>
              <a:endParaRPr lang="en-GB" i="1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DC53FC5-7AF8-4AED-A997-E9E4FFE88745}"/>
              </a:ext>
            </a:extLst>
          </p:cNvPr>
          <p:cNvSpPr/>
          <p:nvPr/>
        </p:nvSpPr>
        <p:spPr>
          <a:xfrm>
            <a:off x="2047783" y="3701068"/>
            <a:ext cx="171450" cy="17145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38934C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8D738C5-F213-41D3-89DF-1C757D0FDAE6}"/>
              </a:ext>
            </a:extLst>
          </p:cNvPr>
          <p:cNvSpPr/>
          <p:nvPr/>
        </p:nvSpPr>
        <p:spPr>
          <a:xfrm>
            <a:off x="1654012" y="3307297"/>
            <a:ext cx="958992" cy="95899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9" name="Groupe 138">
            <a:extLst>
              <a:ext uri="{FF2B5EF4-FFF2-40B4-BE49-F238E27FC236}">
                <a16:creationId xmlns:a16="http://schemas.microsoft.com/office/drawing/2014/main" xmlns="" id="{2231E339-8476-48B1-8DEA-AB25235F3CCF}"/>
              </a:ext>
            </a:extLst>
          </p:cNvPr>
          <p:cNvGrpSpPr/>
          <p:nvPr/>
        </p:nvGrpSpPr>
        <p:grpSpPr>
          <a:xfrm>
            <a:off x="1857075" y="3380717"/>
            <a:ext cx="620907" cy="834756"/>
            <a:chOff x="1857075" y="3380717"/>
            <a:chExt cx="620907" cy="83475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662CDB56-817A-4A90-BB37-0F1CE20E3CDC}"/>
                </a:ext>
              </a:extLst>
            </p:cNvPr>
            <p:cNvSpPr/>
            <p:nvPr/>
          </p:nvSpPr>
          <p:spPr>
            <a:xfrm>
              <a:off x="2306532" y="3380717"/>
              <a:ext cx="171450" cy="17145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C30C9DC3-9015-455F-9112-AB749C591CD1}"/>
                </a:ext>
              </a:extLst>
            </p:cNvPr>
            <p:cNvSpPr/>
            <p:nvPr/>
          </p:nvSpPr>
          <p:spPr>
            <a:xfrm>
              <a:off x="1857075" y="4044023"/>
              <a:ext cx="171450" cy="17145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92FE9197-A021-4620-8B63-F9E382A82896}"/>
                </a:ext>
              </a:extLst>
            </p:cNvPr>
            <p:cNvSpPr/>
            <p:nvPr/>
          </p:nvSpPr>
          <p:spPr>
            <a:xfrm>
              <a:off x="2229558" y="3924191"/>
              <a:ext cx="171450" cy="17145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xmlns="" id="{DE75DA63-9558-4845-883A-685AFCCCB0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063" y="3499644"/>
              <a:ext cx="183356" cy="238126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xmlns="" id="{D8DE3D6A-265C-469C-B1A0-8908F32D52FB}"/>
                </a:ext>
              </a:extLst>
            </p:cNvPr>
            <p:cNvCxnSpPr>
              <a:cxnSpLocks/>
            </p:cNvCxnSpPr>
            <p:nvPr/>
          </p:nvCxnSpPr>
          <p:spPr>
            <a:xfrm>
              <a:off x="2172919" y="3840163"/>
              <a:ext cx="107157" cy="140493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xmlns="" id="{7CC49730-AE86-4EF2-BA33-48EDD71FDC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77658" y="3828256"/>
              <a:ext cx="121443" cy="259557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e 139">
            <a:extLst>
              <a:ext uri="{FF2B5EF4-FFF2-40B4-BE49-F238E27FC236}">
                <a16:creationId xmlns:a16="http://schemas.microsoft.com/office/drawing/2014/main" xmlns="" id="{B3C40B4C-DA40-4217-8E73-8C4B2DDF019F}"/>
              </a:ext>
            </a:extLst>
          </p:cNvPr>
          <p:cNvGrpSpPr/>
          <p:nvPr/>
        </p:nvGrpSpPr>
        <p:grpSpPr>
          <a:xfrm>
            <a:off x="2365829" y="1486177"/>
            <a:ext cx="2674077" cy="3122277"/>
            <a:chOff x="2365829" y="1486177"/>
            <a:chExt cx="2674077" cy="3122277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xmlns="" id="{040BC78D-4EAA-438E-B41B-F5A9A8911CA5}"/>
                </a:ext>
              </a:extLst>
            </p:cNvPr>
            <p:cNvGrpSpPr/>
            <p:nvPr/>
          </p:nvGrpSpPr>
          <p:grpSpPr>
            <a:xfrm>
              <a:off x="3173383" y="3136580"/>
              <a:ext cx="1866523" cy="1471874"/>
              <a:chOff x="5576756" y="2828705"/>
              <a:chExt cx="1866523" cy="1471874"/>
            </a:xfrm>
          </p:grpSpPr>
          <p:grpSp>
            <p:nvGrpSpPr>
              <p:cNvPr id="53" name="Groupe 52">
                <a:extLst>
                  <a:ext uri="{FF2B5EF4-FFF2-40B4-BE49-F238E27FC236}">
                    <a16:creationId xmlns:a16="http://schemas.microsoft.com/office/drawing/2014/main" xmlns="" id="{C3FFF5C4-5E3C-4DCD-80FF-1EBD34EF224A}"/>
                  </a:ext>
                </a:extLst>
              </p:cNvPr>
              <p:cNvGrpSpPr/>
              <p:nvPr/>
            </p:nvGrpSpPr>
            <p:grpSpPr>
              <a:xfrm>
                <a:off x="5576756" y="2828705"/>
                <a:ext cx="1866523" cy="1471874"/>
                <a:chOff x="1231240" y="4345570"/>
                <a:chExt cx="1866523" cy="1471874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xmlns="" id="{0D925DCB-4B01-4FA9-A9D7-4D8FD07F2F5F}"/>
                    </a:ext>
                  </a:extLst>
                </p:cNvPr>
                <p:cNvSpPr/>
                <p:nvPr/>
              </p:nvSpPr>
              <p:spPr>
                <a:xfrm>
                  <a:off x="1231240" y="4345570"/>
                  <a:ext cx="1866523" cy="1471874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xmlns="" id="{DD8A48F8-A1E4-4D73-AEA0-C694A4589C6F}"/>
                    </a:ext>
                  </a:extLst>
                </p:cNvPr>
                <p:cNvSpPr txBox="1"/>
                <p:nvPr/>
              </p:nvSpPr>
              <p:spPr>
                <a:xfrm>
                  <a:off x="1231242" y="4345570"/>
                  <a:ext cx="18665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Covariance buffer</a:t>
                  </a:r>
                  <a:endParaRPr lang="en-GB" dirty="0"/>
                </a:p>
              </p:txBody>
            </p:sp>
          </p:grp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9DBFDAAE-E412-478B-8349-141FECDDE096}"/>
                  </a:ext>
                </a:extLst>
              </p:cNvPr>
              <p:cNvSpPr/>
              <p:nvPr/>
            </p:nvSpPr>
            <p:spPr>
              <a:xfrm>
                <a:off x="6594486" y="3644703"/>
                <a:ext cx="171450" cy="171450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38934C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xmlns="" id="{452AF487-2789-40BD-91A1-03474D2E340C}"/>
                  </a:ext>
                </a:extLst>
              </p:cNvPr>
              <p:cNvSpPr/>
              <p:nvPr/>
            </p:nvSpPr>
            <p:spPr>
              <a:xfrm>
                <a:off x="6853235" y="3324352"/>
                <a:ext cx="171450" cy="171450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B050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C25FCC96-D0D5-459E-B615-3DFB0B65DEE6}"/>
                  </a:ext>
                </a:extLst>
              </p:cNvPr>
              <p:cNvSpPr/>
              <p:nvPr/>
            </p:nvSpPr>
            <p:spPr>
              <a:xfrm>
                <a:off x="6403778" y="3987658"/>
                <a:ext cx="171450" cy="171450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B050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xmlns="" id="{4C7FA29C-121C-479E-9753-A1AFB267618B}"/>
                  </a:ext>
                </a:extLst>
              </p:cNvPr>
              <p:cNvSpPr/>
              <p:nvPr/>
            </p:nvSpPr>
            <p:spPr>
              <a:xfrm>
                <a:off x="6776261" y="3867826"/>
                <a:ext cx="171450" cy="171450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xmlns="" id="{C69D0DE7-7E4C-424E-BE63-751B443D2627}"/>
                </a:ext>
              </a:extLst>
            </p:cNvPr>
            <p:cNvGrpSpPr/>
            <p:nvPr/>
          </p:nvGrpSpPr>
          <p:grpSpPr>
            <a:xfrm>
              <a:off x="3173383" y="1486177"/>
              <a:ext cx="1866523" cy="1471874"/>
              <a:chOff x="5576756" y="2828705"/>
              <a:chExt cx="1866523" cy="1471874"/>
            </a:xfrm>
          </p:grpSpPr>
          <p:grpSp>
            <p:nvGrpSpPr>
              <p:cNvPr id="66" name="Groupe 65">
                <a:extLst>
                  <a:ext uri="{FF2B5EF4-FFF2-40B4-BE49-F238E27FC236}">
                    <a16:creationId xmlns:a16="http://schemas.microsoft.com/office/drawing/2014/main" xmlns="" id="{8F695B34-BDB1-4083-B835-94EBC856228B}"/>
                  </a:ext>
                </a:extLst>
              </p:cNvPr>
              <p:cNvGrpSpPr/>
              <p:nvPr/>
            </p:nvGrpSpPr>
            <p:grpSpPr>
              <a:xfrm>
                <a:off x="5576756" y="2828705"/>
                <a:ext cx="1866523" cy="1471874"/>
                <a:chOff x="1231240" y="4345570"/>
                <a:chExt cx="1866523" cy="1471874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xmlns="" id="{640294CB-8AFA-4C69-BA58-3EE116E88712}"/>
                    </a:ext>
                  </a:extLst>
                </p:cNvPr>
                <p:cNvSpPr/>
                <p:nvPr/>
              </p:nvSpPr>
              <p:spPr>
                <a:xfrm>
                  <a:off x="1231240" y="4345570"/>
                  <a:ext cx="1866523" cy="1471874"/>
                </a:xfrm>
                <a:prstGeom prst="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ZoneTexte 71">
                  <a:extLst>
                    <a:ext uri="{FF2B5EF4-FFF2-40B4-BE49-F238E27FC236}">
                      <a16:creationId xmlns:a16="http://schemas.microsoft.com/office/drawing/2014/main" xmlns="" id="{0B6EC544-06F8-4941-9B83-598E912C9003}"/>
                    </a:ext>
                  </a:extLst>
                </p:cNvPr>
                <p:cNvSpPr txBox="1"/>
                <p:nvPr/>
              </p:nvSpPr>
              <p:spPr>
                <a:xfrm>
                  <a:off x="1231242" y="4345570"/>
                  <a:ext cx="18665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 err="1"/>
                    <a:t>Color</a:t>
                  </a:r>
                  <a:r>
                    <a:rPr lang="fr-FR" dirty="0"/>
                    <a:t> buffer</a:t>
                  </a:r>
                  <a:endParaRPr lang="en-GB" dirty="0"/>
                </a:p>
              </p:txBody>
            </p: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xmlns="" id="{CAA91F2F-9223-4AA1-8710-CAFEDF31C3F2}"/>
                  </a:ext>
                </a:extLst>
              </p:cNvPr>
              <p:cNvSpPr/>
              <p:nvPr/>
            </p:nvSpPr>
            <p:spPr>
              <a:xfrm>
                <a:off x="6594486" y="3644703"/>
                <a:ext cx="171450" cy="171450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38934C"/>
                  </a:solidFill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CC65A17E-71A0-4F4D-A9CF-2D969C393718}"/>
                  </a:ext>
                </a:extLst>
              </p:cNvPr>
              <p:cNvSpPr/>
              <p:nvPr/>
            </p:nvSpPr>
            <p:spPr>
              <a:xfrm>
                <a:off x="6853235" y="3324352"/>
                <a:ext cx="171450" cy="171450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B050"/>
                  </a:solidFill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xmlns="" id="{EF234AA4-D3FA-4A52-A305-1F23EFC756CB}"/>
                  </a:ext>
                </a:extLst>
              </p:cNvPr>
              <p:cNvSpPr/>
              <p:nvPr/>
            </p:nvSpPr>
            <p:spPr>
              <a:xfrm>
                <a:off x="6403778" y="3987658"/>
                <a:ext cx="171450" cy="171450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B050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xmlns="" id="{91011D9C-137A-4656-A497-8D67B3AE18E8}"/>
                  </a:ext>
                </a:extLst>
              </p:cNvPr>
              <p:cNvSpPr/>
              <p:nvPr/>
            </p:nvSpPr>
            <p:spPr>
              <a:xfrm>
                <a:off x="6776261" y="3867826"/>
                <a:ext cx="171450" cy="171450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B050"/>
                  </a:solidFill>
                </a:endParaRPr>
              </a:p>
            </p:txBody>
          </p:sp>
        </p:grpSp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xmlns="" id="{B0C36B19-2AD4-4A2F-88B2-CF712E9177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829" y="2641600"/>
              <a:ext cx="1524000" cy="110308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>
              <a:extLst>
                <a:ext uri="{FF2B5EF4-FFF2-40B4-BE49-F238E27FC236}">
                  <a16:creationId xmlns:a16="http://schemas.microsoft.com/office/drawing/2014/main" xmlns="" id="{57896BA4-C55B-4F76-A6DC-E76212CAF1AD}"/>
                </a:ext>
              </a:extLst>
            </p:cNvPr>
            <p:cNvCxnSpPr>
              <a:cxnSpLocks/>
            </p:cNvCxnSpPr>
            <p:nvPr/>
          </p:nvCxnSpPr>
          <p:spPr>
            <a:xfrm>
              <a:off x="2380343" y="3759200"/>
              <a:ext cx="1625600" cy="348343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e 92">
            <a:extLst>
              <a:ext uri="{FF2B5EF4-FFF2-40B4-BE49-F238E27FC236}">
                <a16:creationId xmlns:a16="http://schemas.microsoft.com/office/drawing/2014/main" xmlns="" id="{75642077-70E8-4062-A27C-55153C8857E9}"/>
              </a:ext>
            </a:extLst>
          </p:cNvPr>
          <p:cNvGrpSpPr/>
          <p:nvPr/>
        </p:nvGrpSpPr>
        <p:grpSpPr>
          <a:xfrm>
            <a:off x="5827117" y="1576197"/>
            <a:ext cx="1079312" cy="946642"/>
            <a:chOff x="5479804" y="1548539"/>
            <a:chExt cx="1079312" cy="94664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9BC6A4E1-9442-421D-81E3-54397B16CB17}"/>
                </a:ext>
              </a:extLst>
            </p:cNvPr>
            <p:cNvSpPr/>
            <p:nvPr/>
          </p:nvSpPr>
          <p:spPr>
            <a:xfrm>
              <a:off x="5479804" y="1548539"/>
              <a:ext cx="473321" cy="473321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8934C"/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41662FED-AC9A-4022-A84B-2F277C5C5902}"/>
                </a:ext>
              </a:extLst>
            </p:cNvPr>
            <p:cNvSpPr/>
            <p:nvPr/>
          </p:nvSpPr>
          <p:spPr>
            <a:xfrm>
              <a:off x="5612474" y="1659469"/>
              <a:ext cx="473321" cy="473321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8934C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D8209B79-E25D-448B-8A6D-610BEDB3F848}"/>
                </a:ext>
              </a:extLst>
            </p:cNvPr>
            <p:cNvSpPr/>
            <p:nvPr/>
          </p:nvSpPr>
          <p:spPr>
            <a:xfrm>
              <a:off x="5767297" y="1770399"/>
              <a:ext cx="473321" cy="473321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8934C"/>
                </a:solidFill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E37137F3-3418-4247-9034-C14DFDC6FD46}"/>
                </a:ext>
              </a:extLst>
            </p:cNvPr>
            <p:cNvSpPr/>
            <p:nvPr/>
          </p:nvSpPr>
          <p:spPr>
            <a:xfrm>
              <a:off x="6085795" y="2021860"/>
              <a:ext cx="473321" cy="473321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8934C"/>
                </a:solidFill>
              </a:endParaRPr>
            </a:p>
          </p:txBody>
        </p: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xmlns="" id="{C058FA6D-EA72-4D5E-B82A-78FE04570E6A}"/>
                </a:ext>
              </a:extLst>
            </p:cNvPr>
            <p:cNvCxnSpPr/>
            <p:nvPr/>
          </p:nvCxnSpPr>
          <p:spPr>
            <a:xfrm>
              <a:off x="5872084" y="2281986"/>
              <a:ext cx="223157" cy="17492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e 141">
            <a:extLst>
              <a:ext uri="{FF2B5EF4-FFF2-40B4-BE49-F238E27FC236}">
                <a16:creationId xmlns:a16="http://schemas.microsoft.com/office/drawing/2014/main" xmlns="" id="{C3F17124-9E47-4079-A99F-D09DE5FECEC8}"/>
              </a:ext>
            </a:extLst>
          </p:cNvPr>
          <p:cNvGrpSpPr/>
          <p:nvPr/>
        </p:nvGrpSpPr>
        <p:grpSpPr>
          <a:xfrm>
            <a:off x="5612040" y="3124361"/>
            <a:ext cx="1125387" cy="1521639"/>
            <a:chOff x="5612040" y="3124361"/>
            <a:chExt cx="1125387" cy="1521639"/>
          </a:xfrm>
        </p:grpSpPr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xmlns="" id="{26718AE2-623D-4E11-BF00-6972A3B47F31}"/>
                </a:ext>
              </a:extLst>
            </p:cNvPr>
            <p:cNvSpPr/>
            <p:nvPr/>
          </p:nvSpPr>
          <p:spPr>
            <a:xfrm rot="2313526">
              <a:off x="5612040" y="3124361"/>
              <a:ext cx="236661" cy="564488"/>
            </a:xfrm>
            <a:prstGeom prst="ellips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xmlns="" id="{90D68E29-006D-429B-82BC-BF6B71BDD7C5}"/>
                </a:ext>
              </a:extLst>
            </p:cNvPr>
            <p:cNvSpPr/>
            <p:nvPr/>
          </p:nvSpPr>
          <p:spPr>
            <a:xfrm rot="918115">
              <a:off x="5825904" y="3439769"/>
              <a:ext cx="169796" cy="500000"/>
            </a:xfrm>
            <a:prstGeom prst="ellips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xmlns="" id="{79707948-3B6F-4A0A-AB35-AF0144AF9610}"/>
                </a:ext>
              </a:extLst>
            </p:cNvPr>
            <p:cNvSpPr/>
            <p:nvPr/>
          </p:nvSpPr>
          <p:spPr>
            <a:xfrm rot="3063267">
              <a:off x="5982529" y="3624056"/>
              <a:ext cx="276322" cy="697315"/>
            </a:xfrm>
            <a:prstGeom prst="ellips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xmlns="" id="{F89083E0-6F39-43B7-9C63-14EFB88F2B4A}"/>
                </a:ext>
              </a:extLst>
            </p:cNvPr>
            <p:cNvCxnSpPr/>
            <p:nvPr/>
          </p:nvCxnSpPr>
          <p:spPr>
            <a:xfrm>
              <a:off x="6279191" y="4112708"/>
              <a:ext cx="223157" cy="17492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xmlns="" id="{F333D6B4-511A-4F7C-B291-D30974235EED}"/>
                </a:ext>
              </a:extLst>
            </p:cNvPr>
            <p:cNvSpPr/>
            <p:nvPr/>
          </p:nvSpPr>
          <p:spPr>
            <a:xfrm rot="1556783">
              <a:off x="6511948" y="4201571"/>
              <a:ext cx="225479" cy="444429"/>
            </a:xfrm>
            <a:prstGeom prst="ellips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Groupe 142">
            <a:extLst>
              <a:ext uri="{FF2B5EF4-FFF2-40B4-BE49-F238E27FC236}">
                <a16:creationId xmlns:a16="http://schemas.microsoft.com/office/drawing/2014/main" xmlns="" id="{92374DA9-7EF7-4900-8E6C-4804A879608C}"/>
              </a:ext>
            </a:extLst>
          </p:cNvPr>
          <p:cNvGrpSpPr/>
          <p:nvPr/>
        </p:nvGrpSpPr>
        <p:grpSpPr>
          <a:xfrm>
            <a:off x="7097674" y="2222114"/>
            <a:ext cx="787211" cy="1650403"/>
            <a:chOff x="7097674" y="2222114"/>
            <a:chExt cx="787211" cy="1650403"/>
          </a:xfrm>
        </p:grpSpPr>
        <p:sp>
          <p:nvSpPr>
            <p:cNvPr id="99" name="Parenthèse fermante 98">
              <a:extLst>
                <a:ext uri="{FF2B5EF4-FFF2-40B4-BE49-F238E27FC236}">
                  <a16:creationId xmlns:a16="http://schemas.microsoft.com/office/drawing/2014/main" xmlns="" id="{9B931C50-4159-49F3-B593-63FC95AD7DCB}"/>
                </a:ext>
              </a:extLst>
            </p:cNvPr>
            <p:cNvSpPr/>
            <p:nvPr/>
          </p:nvSpPr>
          <p:spPr>
            <a:xfrm>
              <a:off x="7097674" y="2222114"/>
              <a:ext cx="201017" cy="1650403"/>
            </a:xfrm>
            <a:prstGeom prst="rightBracket">
              <a:avLst>
                <a:gd name="adj" fmla="val 0"/>
              </a:avLst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0" name="Connecteur droit avec flèche 99">
              <a:extLst>
                <a:ext uri="{FF2B5EF4-FFF2-40B4-BE49-F238E27FC236}">
                  <a16:creationId xmlns:a16="http://schemas.microsoft.com/office/drawing/2014/main" xmlns="" id="{005FD97F-286E-4F8D-BE8A-715E205ABD65}"/>
                </a:ext>
              </a:extLst>
            </p:cNvPr>
            <p:cNvCxnSpPr/>
            <p:nvPr/>
          </p:nvCxnSpPr>
          <p:spPr>
            <a:xfrm>
              <a:off x="7298691" y="3126696"/>
              <a:ext cx="586194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12BFD235-6B75-4070-8C09-104668F91FB0}"/>
              </a:ext>
            </a:extLst>
          </p:cNvPr>
          <p:cNvSpPr/>
          <p:nvPr/>
        </p:nvSpPr>
        <p:spPr>
          <a:xfrm>
            <a:off x="7719022" y="2411749"/>
            <a:ext cx="473321" cy="47332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38934C"/>
              </a:solidFill>
            </a:endParaRPr>
          </a:p>
        </p:txBody>
      </p:sp>
      <p:grpSp>
        <p:nvGrpSpPr>
          <p:cNvPr id="148" name="Groupe 147">
            <a:extLst>
              <a:ext uri="{FF2B5EF4-FFF2-40B4-BE49-F238E27FC236}">
                <a16:creationId xmlns:a16="http://schemas.microsoft.com/office/drawing/2014/main" xmlns="" id="{FC8381F6-CFA6-4B6E-9D2D-E5F532FEA246}"/>
              </a:ext>
            </a:extLst>
          </p:cNvPr>
          <p:cNvGrpSpPr/>
          <p:nvPr/>
        </p:nvGrpSpPr>
        <p:grpSpPr>
          <a:xfrm>
            <a:off x="7851692" y="2522679"/>
            <a:ext cx="946642" cy="835712"/>
            <a:chOff x="7851692" y="2522679"/>
            <a:chExt cx="946642" cy="835712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2B96226D-3068-4BFC-9FC2-6CB6F165E4E8}"/>
                </a:ext>
              </a:extLst>
            </p:cNvPr>
            <p:cNvSpPr/>
            <p:nvPr/>
          </p:nvSpPr>
          <p:spPr>
            <a:xfrm>
              <a:off x="7851692" y="2522679"/>
              <a:ext cx="473321" cy="473321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8934C"/>
                </a:solidFill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220BD8B3-C949-481D-9F2B-86EF2B066DE0}"/>
                </a:ext>
              </a:extLst>
            </p:cNvPr>
            <p:cNvSpPr/>
            <p:nvPr/>
          </p:nvSpPr>
          <p:spPr>
            <a:xfrm>
              <a:off x="8006515" y="2633609"/>
              <a:ext cx="473321" cy="473321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8934C"/>
                </a:solidFill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EB411FCF-07C9-4DBA-AA3C-4510C8415CD0}"/>
                </a:ext>
              </a:extLst>
            </p:cNvPr>
            <p:cNvSpPr/>
            <p:nvPr/>
          </p:nvSpPr>
          <p:spPr>
            <a:xfrm>
              <a:off x="8325013" y="2885070"/>
              <a:ext cx="473321" cy="473321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8934C"/>
                </a:solidFill>
              </a:endParaRPr>
            </a:p>
          </p:txBody>
        </p: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xmlns="" id="{16B16DF2-3BD7-4F0B-B5C7-D39F96DBFF33}"/>
                </a:ext>
              </a:extLst>
            </p:cNvPr>
            <p:cNvCxnSpPr/>
            <p:nvPr/>
          </p:nvCxnSpPr>
          <p:spPr>
            <a:xfrm>
              <a:off x="8111302" y="3145196"/>
              <a:ext cx="223157" cy="17492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xmlns="" id="{EEE87182-2AC4-41D3-9663-79640C80F93B}"/>
              </a:ext>
            </a:extLst>
          </p:cNvPr>
          <p:cNvGrpSpPr/>
          <p:nvPr/>
        </p:nvGrpSpPr>
        <p:grpSpPr>
          <a:xfrm>
            <a:off x="5039906" y="1406438"/>
            <a:ext cx="586194" cy="4819916"/>
            <a:chOff x="5039906" y="1406438"/>
            <a:chExt cx="586194" cy="4819916"/>
          </a:xfrm>
        </p:grpSpPr>
        <p:cxnSp>
          <p:nvCxnSpPr>
            <p:cNvPr id="82" name="Connecteur droit avec flèche 81">
              <a:extLst>
                <a:ext uri="{FF2B5EF4-FFF2-40B4-BE49-F238E27FC236}">
                  <a16:creationId xmlns:a16="http://schemas.microsoft.com/office/drawing/2014/main" xmlns="" id="{303DF900-C398-404B-960B-F1464C11E613}"/>
                </a:ext>
              </a:extLst>
            </p:cNvPr>
            <p:cNvCxnSpPr>
              <a:stCxn id="71" idx="3"/>
            </p:cNvCxnSpPr>
            <p:nvPr/>
          </p:nvCxnSpPr>
          <p:spPr>
            <a:xfrm>
              <a:off x="5039906" y="2222114"/>
              <a:ext cx="586194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>
              <a:extLst>
                <a:ext uri="{FF2B5EF4-FFF2-40B4-BE49-F238E27FC236}">
                  <a16:creationId xmlns:a16="http://schemas.microsoft.com/office/drawing/2014/main" xmlns="" id="{47CF0C04-2528-49CB-B202-894F1CDDCCB0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>
              <a:off x="5039906" y="3872517"/>
              <a:ext cx="586194" cy="536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xmlns="" id="{6155D034-C00F-4598-9195-D86DDC3C9150}"/>
                </a:ext>
              </a:extLst>
            </p:cNvPr>
            <p:cNvCxnSpPr>
              <a:cxnSpLocks/>
            </p:cNvCxnSpPr>
            <p:nvPr/>
          </p:nvCxnSpPr>
          <p:spPr>
            <a:xfrm>
              <a:off x="5310235" y="1406438"/>
              <a:ext cx="0" cy="4819916"/>
            </a:xfrm>
            <a:prstGeom prst="line">
              <a:avLst/>
            </a:prstGeom>
            <a:ln w="28575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e 143">
            <a:extLst>
              <a:ext uri="{FF2B5EF4-FFF2-40B4-BE49-F238E27FC236}">
                <a16:creationId xmlns:a16="http://schemas.microsoft.com/office/drawing/2014/main" xmlns="" id="{F1093A8A-788B-4DC6-B6A9-5A7873FE98D6}"/>
              </a:ext>
            </a:extLst>
          </p:cNvPr>
          <p:cNvGrpSpPr/>
          <p:nvPr/>
        </p:nvGrpSpPr>
        <p:grpSpPr>
          <a:xfrm>
            <a:off x="8889206" y="1406438"/>
            <a:ext cx="672376" cy="4819916"/>
            <a:chOff x="8889206" y="1406438"/>
            <a:chExt cx="672376" cy="4819916"/>
          </a:xfrm>
        </p:grpSpPr>
        <p:cxnSp>
          <p:nvCxnSpPr>
            <p:cNvPr id="107" name="Connecteur droit avec flèche 106">
              <a:extLst>
                <a:ext uri="{FF2B5EF4-FFF2-40B4-BE49-F238E27FC236}">
                  <a16:creationId xmlns:a16="http://schemas.microsoft.com/office/drawing/2014/main" xmlns="" id="{05608EEF-0F14-4D1C-9BEA-0839C1C16DB7}"/>
                </a:ext>
              </a:extLst>
            </p:cNvPr>
            <p:cNvCxnSpPr>
              <a:cxnSpLocks/>
            </p:cNvCxnSpPr>
            <p:nvPr/>
          </p:nvCxnSpPr>
          <p:spPr>
            <a:xfrm>
              <a:off x="8889206" y="3126696"/>
              <a:ext cx="672376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xmlns="" id="{97EA631E-8A8B-4536-9863-06B6A48B6617}"/>
                </a:ext>
              </a:extLst>
            </p:cNvPr>
            <p:cNvCxnSpPr>
              <a:cxnSpLocks/>
            </p:cNvCxnSpPr>
            <p:nvPr/>
          </p:nvCxnSpPr>
          <p:spPr>
            <a:xfrm>
              <a:off x="9156521" y="1406438"/>
              <a:ext cx="0" cy="4819916"/>
            </a:xfrm>
            <a:prstGeom prst="line">
              <a:avLst/>
            </a:prstGeom>
            <a:ln w="28575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ZoneTexte 123">
            <a:extLst>
              <a:ext uri="{FF2B5EF4-FFF2-40B4-BE49-F238E27FC236}">
                <a16:creationId xmlns:a16="http://schemas.microsoft.com/office/drawing/2014/main" xmlns="" id="{5DEAB6C0-3C97-4D71-80D1-9DA0D9CF6468}"/>
              </a:ext>
            </a:extLst>
          </p:cNvPr>
          <p:cNvSpPr txBox="1"/>
          <p:nvPr/>
        </p:nvSpPr>
        <p:spPr>
          <a:xfrm>
            <a:off x="625959" y="4693507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Select positions </a:t>
            </a:r>
            <a:r>
              <a:rPr lang="fr-FR" i="1" dirty="0" err="1"/>
              <a:t>with</a:t>
            </a:r>
            <a:endParaRPr lang="fr-FR" i="1" dirty="0"/>
          </a:p>
          <a:p>
            <a:pPr algn="ctr"/>
            <a:r>
              <a:rPr lang="fr-FR" i="1" dirty="0" err="1"/>
              <a:t>similar</a:t>
            </a:r>
            <a:r>
              <a:rPr lang="fr-FR" i="1" dirty="0"/>
              <a:t> </a:t>
            </a:r>
            <a:r>
              <a:rPr lang="fr-FR" i="1" dirty="0" err="1"/>
              <a:t>histograms</a:t>
            </a:r>
            <a:endParaRPr lang="en-GB" i="1" dirty="0"/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xmlns="" id="{3E675A3C-2817-42CE-A1DF-4DEA67F2E92A}"/>
              </a:ext>
            </a:extLst>
          </p:cNvPr>
          <p:cNvSpPr txBox="1"/>
          <p:nvPr/>
        </p:nvSpPr>
        <p:spPr>
          <a:xfrm>
            <a:off x="3171267" y="4693507"/>
            <a:ext cx="1829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Extract</a:t>
            </a:r>
            <a:r>
              <a:rPr lang="fr-FR" i="1" dirty="0"/>
              <a:t> </a:t>
            </a:r>
            <a:r>
              <a:rPr lang="fr-FR" i="1" dirty="0" err="1"/>
              <a:t>color</a:t>
            </a:r>
            <a:r>
              <a:rPr lang="fr-FR" i="1" dirty="0"/>
              <a:t> and</a:t>
            </a:r>
          </a:p>
          <a:p>
            <a:pPr algn="ctr"/>
            <a:r>
              <a:rPr lang="fr-FR" i="1" dirty="0"/>
              <a:t>covariances </a:t>
            </a:r>
            <a:r>
              <a:rPr lang="fr-FR" i="1" dirty="0" err="1"/>
              <a:t>there</a:t>
            </a:r>
            <a:endParaRPr lang="en-GB" i="1" dirty="0"/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xmlns="" id="{3A995C47-3C43-489F-862F-AEB033D68B22}"/>
              </a:ext>
            </a:extLst>
          </p:cNvPr>
          <p:cNvSpPr txBox="1"/>
          <p:nvPr/>
        </p:nvSpPr>
        <p:spPr>
          <a:xfrm>
            <a:off x="5409433" y="2512745"/>
            <a:ext cx="1729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Set of patches</a:t>
            </a:r>
          </a:p>
          <a:p>
            <a:pPr algn="ctr"/>
            <a:r>
              <a:rPr lang="fr-FR" i="1" dirty="0"/>
              <a:t>of </a:t>
            </a:r>
            <a:r>
              <a:rPr lang="fr-FR" i="1" dirty="0" err="1"/>
              <a:t>similar</a:t>
            </a:r>
            <a:r>
              <a:rPr lang="fr-FR" i="1" dirty="0"/>
              <a:t> nature</a:t>
            </a:r>
            <a:endParaRPr lang="en-GB" i="1" dirty="0"/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xmlns="" id="{D098B0FF-4F65-45DD-A10A-63F5189EB357}"/>
              </a:ext>
            </a:extLst>
          </p:cNvPr>
          <p:cNvSpPr txBox="1"/>
          <p:nvPr/>
        </p:nvSpPr>
        <p:spPr>
          <a:xfrm>
            <a:off x="5325804" y="4607544"/>
            <a:ext cx="2148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Associated noise</a:t>
            </a:r>
          </a:p>
          <a:p>
            <a:pPr algn="ctr"/>
            <a:r>
              <a:rPr lang="fr-FR" i="1" dirty="0"/>
              <a:t>covariance </a:t>
            </a:r>
            <a:r>
              <a:rPr lang="fr-FR" i="1" dirty="0" err="1"/>
              <a:t>estimates</a:t>
            </a:r>
            <a:endParaRPr lang="en-GB" i="1" dirty="0"/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xmlns="" id="{2EB32D83-BB48-4C12-8AB6-29B3CC02078E}"/>
              </a:ext>
            </a:extLst>
          </p:cNvPr>
          <p:cNvSpPr txBox="1"/>
          <p:nvPr/>
        </p:nvSpPr>
        <p:spPr>
          <a:xfrm>
            <a:off x="7296318" y="3445712"/>
            <a:ext cx="182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Denoised</a:t>
            </a:r>
            <a:r>
              <a:rPr lang="fr-FR" i="1" dirty="0"/>
              <a:t> patches</a:t>
            </a:r>
            <a:endParaRPr lang="en-GB" i="1" dirty="0"/>
          </a:p>
        </p:txBody>
      </p:sp>
      <p:grpSp>
        <p:nvGrpSpPr>
          <p:cNvPr id="147" name="Groupe 146">
            <a:extLst>
              <a:ext uri="{FF2B5EF4-FFF2-40B4-BE49-F238E27FC236}">
                <a16:creationId xmlns:a16="http://schemas.microsoft.com/office/drawing/2014/main" xmlns="" id="{FE3983CE-D847-485B-BA29-634231C53109}"/>
              </a:ext>
            </a:extLst>
          </p:cNvPr>
          <p:cNvGrpSpPr/>
          <p:nvPr/>
        </p:nvGrpSpPr>
        <p:grpSpPr>
          <a:xfrm>
            <a:off x="9452321" y="1428009"/>
            <a:ext cx="2434513" cy="3191035"/>
            <a:chOff x="9452321" y="1428009"/>
            <a:chExt cx="2434513" cy="3191035"/>
          </a:xfrm>
        </p:grpSpPr>
        <p:grpSp>
          <p:nvGrpSpPr>
            <p:cNvPr id="146" name="Groupe 145">
              <a:extLst>
                <a:ext uri="{FF2B5EF4-FFF2-40B4-BE49-F238E27FC236}">
                  <a16:creationId xmlns:a16="http://schemas.microsoft.com/office/drawing/2014/main" xmlns="" id="{21B56E4A-D6BF-4B51-8085-4662159DC562}"/>
                </a:ext>
              </a:extLst>
            </p:cNvPr>
            <p:cNvGrpSpPr/>
            <p:nvPr/>
          </p:nvGrpSpPr>
          <p:grpSpPr>
            <a:xfrm>
              <a:off x="9738636" y="2350370"/>
              <a:ext cx="1866523" cy="1471874"/>
              <a:chOff x="9738636" y="2350370"/>
              <a:chExt cx="1866523" cy="1471874"/>
            </a:xfrm>
          </p:grpSpPr>
          <p:grpSp>
            <p:nvGrpSpPr>
              <p:cNvPr id="108" name="Groupe 107">
                <a:extLst>
                  <a:ext uri="{FF2B5EF4-FFF2-40B4-BE49-F238E27FC236}">
                    <a16:creationId xmlns:a16="http://schemas.microsoft.com/office/drawing/2014/main" xmlns="" id="{3279C295-371D-4066-97B5-923EAF90797C}"/>
                  </a:ext>
                </a:extLst>
              </p:cNvPr>
              <p:cNvGrpSpPr/>
              <p:nvPr/>
            </p:nvGrpSpPr>
            <p:grpSpPr>
              <a:xfrm>
                <a:off x="9738636" y="2350370"/>
                <a:ext cx="1866523" cy="1471874"/>
                <a:chOff x="1231240" y="4345570"/>
                <a:chExt cx="1866523" cy="1471874"/>
              </a:xfrm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xmlns="" id="{DBCB5CEB-7645-44AF-8139-6D87FE1A4600}"/>
                    </a:ext>
                  </a:extLst>
                </p:cNvPr>
                <p:cNvSpPr/>
                <p:nvPr/>
              </p:nvSpPr>
              <p:spPr>
                <a:xfrm>
                  <a:off x="1231240" y="4345570"/>
                  <a:ext cx="1866523" cy="1471874"/>
                </a:xfrm>
                <a:prstGeom prst="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ZoneTexte 109">
                  <a:extLst>
                    <a:ext uri="{FF2B5EF4-FFF2-40B4-BE49-F238E27FC236}">
                      <a16:creationId xmlns:a16="http://schemas.microsoft.com/office/drawing/2014/main" xmlns="" id="{14F00C4F-20D9-4AF0-91ED-7E7FCA1B7932}"/>
                    </a:ext>
                  </a:extLst>
                </p:cNvPr>
                <p:cNvSpPr txBox="1"/>
                <p:nvPr/>
              </p:nvSpPr>
              <p:spPr>
                <a:xfrm>
                  <a:off x="1231242" y="4345570"/>
                  <a:ext cx="18665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 err="1"/>
                    <a:t>Denoised</a:t>
                  </a:r>
                  <a:r>
                    <a:rPr lang="fr-FR" dirty="0"/>
                    <a:t> </a:t>
                  </a:r>
                  <a:r>
                    <a:rPr lang="fr-FR" dirty="0" err="1"/>
                    <a:t>color</a:t>
                  </a:r>
                  <a:endParaRPr lang="en-GB" dirty="0"/>
                </a:p>
              </p:txBody>
            </p:sp>
          </p:grpSp>
          <p:grpSp>
            <p:nvGrpSpPr>
              <p:cNvPr id="145" name="Groupe 144">
                <a:extLst>
                  <a:ext uri="{FF2B5EF4-FFF2-40B4-BE49-F238E27FC236}">
                    <a16:creationId xmlns:a16="http://schemas.microsoft.com/office/drawing/2014/main" xmlns="" id="{CAC574C2-B654-4F06-8FBA-4353A6CCEA01}"/>
                  </a:ext>
                </a:extLst>
              </p:cNvPr>
              <p:cNvGrpSpPr/>
              <p:nvPr/>
            </p:nvGrpSpPr>
            <p:grpSpPr>
              <a:xfrm>
                <a:off x="10362595" y="2772597"/>
                <a:ext cx="958992" cy="958992"/>
                <a:chOff x="10362595" y="2772597"/>
                <a:chExt cx="958992" cy="958992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xmlns="" id="{5A67CE30-77B2-4293-82E1-A3C4869472EF}"/>
                    </a:ext>
                  </a:extLst>
                </p:cNvPr>
                <p:cNvSpPr/>
                <p:nvPr/>
              </p:nvSpPr>
              <p:spPr>
                <a:xfrm>
                  <a:off x="10756366" y="3166368"/>
                  <a:ext cx="171450" cy="171450"/>
                </a:xfrm>
                <a:prstGeom prst="rect">
                  <a:avLst/>
                </a:prstGeom>
                <a:noFill/>
                <a:ln w="19050">
                  <a:solidFill>
                    <a:srgbClr val="0070C0"/>
                  </a:solidFill>
                </a:ln>
                <a:effectLst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38934C"/>
                    </a:solidFill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xmlns="" id="{C746F2AC-3950-48A7-8EBF-62B2A48DB09A}"/>
                    </a:ext>
                  </a:extLst>
                </p:cNvPr>
                <p:cNvSpPr/>
                <p:nvPr/>
              </p:nvSpPr>
              <p:spPr>
                <a:xfrm>
                  <a:off x="10362595" y="2772597"/>
                  <a:ext cx="958992" cy="95899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xmlns="" id="{80B6BD24-61A2-44DA-86F4-05F1329729A3}"/>
                    </a:ext>
                  </a:extLst>
                </p:cNvPr>
                <p:cNvSpPr/>
                <p:nvPr/>
              </p:nvSpPr>
              <p:spPr>
                <a:xfrm>
                  <a:off x="11015115" y="2846017"/>
                  <a:ext cx="171450" cy="171450"/>
                </a:xfrm>
                <a:prstGeom prst="rect">
                  <a:avLst/>
                </a:prstGeom>
                <a:noFill/>
                <a:ln w="19050">
                  <a:solidFill>
                    <a:srgbClr val="00B0F0"/>
                  </a:solidFill>
                </a:ln>
                <a:effectLst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xmlns="" id="{9BC7BF19-B9A2-4E9A-9465-7D976FEA8AFE}"/>
                    </a:ext>
                  </a:extLst>
                </p:cNvPr>
                <p:cNvSpPr/>
                <p:nvPr/>
              </p:nvSpPr>
              <p:spPr>
                <a:xfrm>
                  <a:off x="10565658" y="3509323"/>
                  <a:ext cx="171450" cy="171450"/>
                </a:xfrm>
                <a:prstGeom prst="rect">
                  <a:avLst/>
                </a:prstGeom>
                <a:noFill/>
                <a:ln w="19050">
                  <a:solidFill>
                    <a:srgbClr val="00B0F0"/>
                  </a:solidFill>
                </a:ln>
                <a:effectLst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xmlns="" id="{017A5C26-8C19-4775-AD77-1B5197F235FE}"/>
                    </a:ext>
                  </a:extLst>
                </p:cNvPr>
                <p:cNvSpPr/>
                <p:nvPr/>
              </p:nvSpPr>
              <p:spPr>
                <a:xfrm>
                  <a:off x="10938141" y="3389491"/>
                  <a:ext cx="171450" cy="171450"/>
                </a:xfrm>
                <a:prstGeom prst="rect">
                  <a:avLst/>
                </a:prstGeom>
                <a:noFill/>
                <a:ln w="19050">
                  <a:solidFill>
                    <a:srgbClr val="00B0F0"/>
                  </a:solidFill>
                </a:ln>
                <a:effectLst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00B050"/>
                    </a:solidFill>
                  </a:endParaRPr>
                </a:p>
              </p:txBody>
            </p:sp>
            <p:cxnSp>
              <p:nvCxnSpPr>
                <p:cNvPr id="116" name="Connecteur droit 115">
                  <a:extLst>
                    <a:ext uri="{FF2B5EF4-FFF2-40B4-BE49-F238E27FC236}">
                      <a16:creationId xmlns:a16="http://schemas.microsoft.com/office/drawing/2014/main" xmlns="" id="{8C6047A7-41D1-4ED4-B483-CB402FB419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88646" y="2964944"/>
                  <a:ext cx="183356" cy="238126"/>
                </a:xfrm>
                <a:prstGeom prst="line">
                  <a:avLst/>
                </a:prstGeom>
                <a:ln w="9525">
                  <a:solidFill>
                    <a:schemeClr val="accent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cteur droit 116">
                  <a:extLst>
                    <a:ext uri="{FF2B5EF4-FFF2-40B4-BE49-F238E27FC236}">
                      <a16:creationId xmlns:a16="http://schemas.microsoft.com/office/drawing/2014/main" xmlns="" id="{F897366D-B472-4C0C-9905-D2B3CD4624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81502" y="3305463"/>
                  <a:ext cx="107157" cy="140493"/>
                </a:xfrm>
                <a:prstGeom prst="line">
                  <a:avLst/>
                </a:prstGeom>
                <a:ln w="9525">
                  <a:solidFill>
                    <a:schemeClr val="accent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cteur droit 117">
                  <a:extLst>
                    <a:ext uri="{FF2B5EF4-FFF2-40B4-BE49-F238E27FC236}">
                      <a16:creationId xmlns:a16="http://schemas.microsoft.com/office/drawing/2014/main" xmlns="" id="{7273A1D6-4F47-473C-9A37-ABD70DDAD0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86241" y="3293556"/>
                  <a:ext cx="121443" cy="259557"/>
                </a:xfrm>
                <a:prstGeom prst="line">
                  <a:avLst/>
                </a:prstGeom>
                <a:ln w="9525">
                  <a:solidFill>
                    <a:schemeClr val="accent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xmlns="" id="{906D059F-B3B1-43DF-81CE-2305960EE5BD}"/>
                </a:ext>
              </a:extLst>
            </p:cNvPr>
            <p:cNvSpPr txBox="1"/>
            <p:nvPr/>
          </p:nvSpPr>
          <p:spPr>
            <a:xfrm>
              <a:off x="10164711" y="1428009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i="1" dirty="0"/>
                <a:t>OUTPUT</a:t>
              </a:r>
              <a:endParaRPr lang="en-GB" i="1" dirty="0"/>
            </a:p>
          </p:txBody>
        </p: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xmlns="" id="{9C55438D-7A1D-48BA-9CD9-57E8D84A467C}"/>
                </a:ext>
              </a:extLst>
            </p:cNvPr>
            <p:cNvSpPr txBox="1"/>
            <p:nvPr/>
          </p:nvSpPr>
          <p:spPr>
            <a:xfrm>
              <a:off x="9452321" y="3972713"/>
              <a:ext cx="24345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i="1" dirty="0" err="1"/>
                <a:t>Accumulate</a:t>
              </a:r>
              <a:r>
                <a:rPr lang="fr-FR" i="1" dirty="0"/>
                <a:t> </a:t>
              </a:r>
              <a:r>
                <a:rPr lang="fr-FR" i="1" dirty="0" err="1"/>
                <a:t>denoised</a:t>
              </a:r>
              <a:endParaRPr lang="fr-FR" i="1" dirty="0"/>
            </a:p>
            <a:p>
              <a:pPr algn="ctr"/>
              <a:r>
                <a:rPr lang="fr-FR" i="1" dirty="0"/>
                <a:t>patches in output buffer</a:t>
              </a:r>
              <a:endParaRPr lang="en-GB" i="1" dirty="0"/>
            </a:p>
          </p:txBody>
        </p:sp>
      </p:grpSp>
      <p:sp>
        <p:nvSpPr>
          <p:cNvPr id="132" name="ZoneTexte 131">
            <a:extLst>
              <a:ext uri="{FF2B5EF4-FFF2-40B4-BE49-F238E27FC236}">
                <a16:creationId xmlns:a16="http://schemas.microsoft.com/office/drawing/2014/main" xmlns="" id="{9170459A-316C-4B8E-B55D-3923D047394A}"/>
              </a:ext>
            </a:extLst>
          </p:cNvPr>
          <p:cNvSpPr txBox="1"/>
          <p:nvPr/>
        </p:nvSpPr>
        <p:spPr>
          <a:xfrm>
            <a:off x="1779280" y="5580023"/>
            <a:ext cx="2084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HISTOGRAM-BASED</a:t>
            </a:r>
          </a:p>
          <a:p>
            <a:pPr algn="ctr"/>
            <a:r>
              <a:rPr lang="fr-FR" b="1" dirty="0"/>
              <a:t>PATCH SELECTION</a:t>
            </a:r>
            <a:endParaRPr lang="en-GB" b="1" dirty="0"/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xmlns="" id="{A64CAF2D-352C-442E-93A4-487ED93FD31E}"/>
              </a:ext>
            </a:extLst>
          </p:cNvPr>
          <p:cNvSpPr txBox="1"/>
          <p:nvPr/>
        </p:nvSpPr>
        <p:spPr>
          <a:xfrm>
            <a:off x="5781122" y="5723441"/>
            <a:ext cx="290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COLLABORATIVE DENOISING</a:t>
            </a:r>
            <a:endParaRPr lang="en-GB" b="1" dirty="0"/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xmlns="" id="{3E9DD1D6-6C1B-4D49-B6CE-06DBA5C125B0}"/>
              </a:ext>
            </a:extLst>
          </p:cNvPr>
          <p:cNvSpPr txBox="1"/>
          <p:nvPr/>
        </p:nvSpPr>
        <p:spPr>
          <a:xfrm>
            <a:off x="10072928" y="5723441"/>
            <a:ext cx="160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AGGREGATION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6960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02" grpId="0" animBg="1"/>
      <p:bldP spid="124" grpId="0"/>
      <p:bldP spid="125" grpId="0"/>
      <p:bldP spid="126" grpId="0"/>
      <p:bldP spid="127" grpId="0"/>
      <p:bldP spid="128" grpId="0"/>
      <p:bldP spid="132" grpId="0"/>
      <p:bldP spid="133" grpId="0"/>
      <p:bldP spid="1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lipse 27"/>
          <p:cNvSpPr/>
          <p:nvPr/>
        </p:nvSpPr>
        <p:spPr>
          <a:xfrm rot="1998380">
            <a:off x="1841102" y="2266840"/>
            <a:ext cx="5777117" cy="30614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 rot="1998380">
            <a:off x="2171848" y="2880755"/>
            <a:ext cx="5073569" cy="1767999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Algorithm</a:t>
            </a:r>
            <a:r>
              <a:rPr lang="fr-FR" dirty="0"/>
              <a:t>: first </a:t>
            </a:r>
            <a:r>
              <a:rPr lang="fr-FR" dirty="0" err="1"/>
              <a:t>step</a:t>
            </a:r>
            <a:r>
              <a:rPr lang="fr-FR" dirty="0"/>
              <a:t> of collaborative </a:t>
            </a:r>
            <a:r>
              <a:rPr lang="fr-FR" dirty="0" err="1"/>
              <a:t>denoising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934459" y="6356350"/>
            <a:ext cx="6323082" cy="365126"/>
          </a:xfrm>
        </p:spPr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grpSp>
        <p:nvGrpSpPr>
          <p:cNvPr id="42" name="Groupe 41"/>
          <p:cNvGrpSpPr/>
          <p:nvPr/>
        </p:nvGrpSpPr>
        <p:grpSpPr>
          <a:xfrm>
            <a:off x="2608039" y="1254278"/>
            <a:ext cx="4641408" cy="4767763"/>
            <a:chOff x="2608039" y="1254278"/>
            <a:chExt cx="4641408" cy="4767763"/>
          </a:xfrm>
        </p:grpSpPr>
        <p:sp>
          <p:nvSpPr>
            <p:cNvPr id="18" name="Ellipse 17"/>
            <p:cNvSpPr/>
            <p:nvPr/>
          </p:nvSpPr>
          <p:spPr>
            <a:xfrm rot="20319869">
              <a:off x="5525887" y="4083514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/>
            <p:cNvSpPr/>
            <p:nvPr/>
          </p:nvSpPr>
          <p:spPr>
            <a:xfrm rot="19626597">
              <a:off x="5261912" y="2939876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 rot="20996585">
              <a:off x="2608039" y="2736210"/>
              <a:ext cx="942060" cy="364454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 rot="19626597">
              <a:off x="3513794" y="4353456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 rot="18198608">
              <a:off x="2557226" y="3976045"/>
              <a:ext cx="754464" cy="606668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 rot="17713552">
              <a:off x="4229396" y="1876765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 rot="19626597">
              <a:off x="3650182" y="3247677"/>
              <a:ext cx="1320718" cy="33896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 rot="18696740">
              <a:off x="4765901" y="5280159"/>
              <a:ext cx="975692" cy="50807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 rot="21192817">
              <a:off x="6420759" y="4997831"/>
              <a:ext cx="828688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 rot="18347443">
              <a:off x="3011682" y="1513344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2625063" y="1254278"/>
            <a:ext cx="4641408" cy="4767763"/>
            <a:chOff x="2608039" y="1254278"/>
            <a:chExt cx="4641408" cy="4767763"/>
          </a:xfrm>
        </p:grpSpPr>
        <p:sp>
          <p:nvSpPr>
            <p:cNvPr id="47" name="Ellipse 46"/>
            <p:cNvSpPr/>
            <p:nvPr/>
          </p:nvSpPr>
          <p:spPr>
            <a:xfrm rot="20319869">
              <a:off x="5525887" y="4083514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/>
            <p:cNvSpPr/>
            <p:nvPr/>
          </p:nvSpPr>
          <p:spPr>
            <a:xfrm rot="19626597">
              <a:off x="5261912" y="2939876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/>
            <p:cNvSpPr/>
            <p:nvPr/>
          </p:nvSpPr>
          <p:spPr>
            <a:xfrm rot="20996585">
              <a:off x="2608039" y="2736210"/>
              <a:ext cx="942060" cy="364454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/>
            <p:cNvSpPr/>
            <p:nvPr/>
          </p:nvSpPr>
          <p:spPr>
            <a:xfrm rot="19626597">
              <a:off x="3513794" y="4353456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/>
            <p:cNvSpPr/>
            <p:nvPr/>
          </p:nvSpPr>
          <p:spPr>
            <a:xfrm rot="18198608">
              <a:off x="2557226" y="3976045"/>
              <a:ext cx="754464" cy="606668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/>
            <p:cNvSpPr/>
            <p:nvPr/>
          </p:nvSpPr>
          <p:spPr>
            <a:xfrm rot="17713552">
              <a:off x="4229396" y="1876765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/>
            <p:cNvSpPr/>
            <p:nvPr/>
          </p:nvSpPr>
          <p:spPr>
            <a:xfrm rot="19626597">
              <a:off x="3650182" y="3247677"/>
              <a:ext cx="1320718" cy="33896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/>
          </p:nvSpPr>
          <p:spPr>
            <a:xfrm rot="18696740">
              <a:off x="4765901" y="5280159"/>
              <a:ext cx="975692" cy="50807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/>
          </p:nvSpPr>
          <p:spPr>
            <a:xfrm rot="21192817">
              <a:off x="6420759" y="4997831"/>
              <a:ext cx="828688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/>
            <p:cNvSpPr/>
            <p:nvPr/>
          </p:nvSpPr>
          <p:spPr>
            <a:xfrm rot="18347443">
              <a:off x="3011682" y="1513344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2865402" y="1754544"/>
            <a:ext cx="4038758" cy="3848708"/>
            <a:chOff x="2865402" y="1754544"/>
            <a:chExt cx="4038758" cy="3848708"/>
          </a:xfrm>
        </p:grpSpPr>
        <p:sp>
          <p:nvSpPr>
            <p:cNvPr id="6" name="Ellipse 5"/>
            <p:cNvSpPr/>
            <p:nvPr/>
          </p:nvSpPr>
          <p:spPr>
            <a:xfrm>
              <a:off x="5762178" y="3181076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/>
          </p:nvSpPr>
          <p:spPr>
            <a:xfrm>
              <a:off x="3010013" y="2849381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014060" y="4594656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2865402" y="4210323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4729662" y="2117965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4241485" y="3348102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5184691" y="5465139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6766047" y="5239031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3511948" y="1754544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Ellipse 28"/>
          <p:cNvSpPr/>
          <p:nvPr/>
        </p:nvSpPr>
        <p:spPr>
          <a:xfrm>
            <a:off x="8413369" y="2158002"/>
            <a:ext cx="138113" cy="13811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8762611" y="1857715"/>
            <a:ext cx="2623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Noisy </a:t>
            </a:r>
            <a:r>
              <a:rPr lang="fr-FR" dirty="0" err="1"/>
              <a:t>neighbors</a:t>
            </a:r>
            <a:endParaRPr lang="fr-FR" dirty="0"/>
          </a:p>
          <a:p>
            <a:r>
              <a:rPr lang="fr-FR" dirty="0"/>
              <a:t>(</a:t>
            </a:r>
            <a:r>
              <a:rPr lang="fr-FR" dirty="0" err="1"/>
              <a:t>choice</a:t>
            </a:r>
            <a:r>
              <a:rPr lang="fr-FR" dirty="0"/>
              <a:t>? </a:t>
            </a:r>
            <a:r>
              <a:rPr lang="fr-FR" dirty="0">
                <a:solidFill>
                  <a:srgbClr val="FF0000"/>
                </a:solidFill>
              </a:rPr>
              <a:t>HISTOGRAMS</a:t>
            </a:r>
            <a:r>
              <a:rPr lang="fr-FR" dirty="0"/>
              <a:t>)</a:t>
            </a:r>
          </a:p>
        </p:txBody>
      </p:sp>
      <p:sp>
        <p:nvSpPr>
          <p:cNvPr id="31" name="Ellipse 30"/>
          <p:cNvSpPr/>
          <p:nvPr/>
        </p:nvSpPr>
        <p:spPr>
          <a:xfrm rot="1998380">
            <a:off x="7804374" y="2673926"/>
            <a:ext cx="976709" cy="517576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8762611" y="2593082"/>
            <a:ext cx="2830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Noisy </a:t>
            </a:r>
            <a:r>
              <a:rPr lang="fr-FR" dirty="0" err="1"/>
              <a:t>prior</a:t>
            </a:r>
            <a:endParaRPr lang="fr-FR" dirty="0"/>
          </a:p>
          <a:p>
            <a:r>
              <a:rPr lang="fr-FR" dirty="0"/>
              <a:t>distribution (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cov</a:t>
            </a:r>
            <a:r>
              <a:rPr lang="fr-FR" dirty="0"/>
              <a:t>.)</a:t>
            </a:r>
          </a:p>
        </p:txBody>
      </p:sp>
      <p:sp>
        <p:nvSpPr>
          <p:cNvPr id="33" name="Ellipse 32"/>
          <p:cNvSpPr/>
          <p:nvPr/>
        </p:nvSpPr>
        <p:spPr>
          <a:xfrm rot="19194533">
            <a:off x="8281302" y="3717372"/>
            <a:ext cx="402245" cy="280030"/>
          </a:xfrm>
          <a:prstGeom prst="ellipse">
            <a:avLst/>
          </a:prstGeom>
          <a:solidFill>
            <a:srgbClr val="FFC000">
              <a:alpha val="50000"/>
            </a:srgbClr>
          </a:solidFill>
          <a:ln w="1905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8762611" y="3635151"/>
            <a:ext cx="16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Average</a:t>
            </a:r>
            <a:r>
              <a:rPr lang="fr-FR" dirty="0"/>
              <a:t>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7528696" y="3486215"/>
                <a:ext cx="68320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0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fr-FR" sz="4000" dirty="0"/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8696" y="3486215"/>
                <a:ext cx="683200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cteur droit 36"/>
          <p:cNvCxnSpPr/>
          <p:nvPr/>
        </p:nvCxnSpPr>
        <p:spPr>
          <a:xfrm>
            <a:off x="7602071" y="4279379"/>
            <a:ext cx="124090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Ellipse 37"/>
          <p:cNvSpPr/>
          <p:nvPr/>
        </p:nvSpPr>
        <p:spPr>
          <a:xfrm rot="1998380">
            <a:off x="7965607" y="4746401"/>
            <a:ext cx="654244" cy="227986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8762611" y="4541558"/>
            <a:ext cx="181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Noiseless</a:t>
            </a:r>
            <a:r>
              <a:rPr lang="fr-FR" dirty="0"/>
              <a:t> </a:t>
            </a:r>
            <a:r>
              <a:rPr lang="fr-FR" dirty="0" err="1"/>
              <a:t>prior</a:t>
            </a:r>
            <a:endParaRPr lang="fr-FR" dirty="0"/>
          </a:p>
          <a:p>
            <a:r>
              <a:rPr lang="fr-FR" dirty="0"/>
              <a:t>distribution</a:t>
            </a:r>
          </a:p>
        </p:txBody>
      </p:sp>
      <p:sp>
        <p:nvSpPr>
          <p:cNvPr id="19" name="Ellipse 18"/>
          <p:cNvSpPr/>
          <p:nvPr/>
        </p:nvSpPr>
        <p:spPr>
          <a:xfrm>
            <a:off x="6026153" y="4324714"/>
            <a:ext cx="138113" cy="13811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8413369" y="5570887"/>
            <a:ext cx="138113" cy="1381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8762611" y="5455277"/>
            <a:ext cx="193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Denoised</a:t>
            </a:r>
            <a:r>
              <a:rPr lang="fr-FR" dirty="0"/>
              <a:t> value</a:t>
            </a:r>
            <a:r>
              <a:rPr lang="fr-FR" dirty="0">
                <a:solidFill>
                  <a:srgbClr val="FF0000"/>
                </a:solidFill>
              </a:rPr>
              <a:t>s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3179337" y="2136494"/>
            <a:ext cx="3576081" cy="3145332"/>
            <a:chOff x="3179337" y="2136494"/>
            <a:chExt cx="3576081" cy="3145332"/>
          </a:xfrm>
          <a:solidFill>
            <a:srgbClr val="00B0F0"/>
          </a:solidFill>
        </p:grpSpPr>
        <p:sp>
          <p:nvSpPr>
            <p:cNvPr id="45" name="Ellipse 44"/>
            <p:cNvSpPr/>
            <p:nvPr/>
          </p:nvSpPr>
          <p:spPr>
            <a:xfrm>
              <a:off x="5771534" y="4252241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/>
            <p:cNvSpPr/>
            <p:nvPr/>
          </p:nvSpPr>
          <p:spPr>
            <a:xfrm>
              <a:off x="5442372" y="5143713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/>
            <p:cNvSpPr/>
            <p:nvPr/>
          </p:nvSpPr>
          <p:spPr>
            <a:xfrm>
              <a:off x="6617305" y="5095284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/>
            <p:cNvSpPr/>
            <p:nvPr/>
          </p:nvSpPr>
          <p:spPr>
            <a:xfrm>
              <a:off x="4245490" y="4368128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60"/>
            <p:cNvSpPr/>
            <p:nvPr/>
          </p:nvSpPr>
          <p:spPr>
            <a:xfrm>
              <a:off x="3240483" y="4004483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/>
            <p:cNvSpPr/>
            <p:nvPr/>
          </p:nvSpPr>
          <p:spPr>
            <a:xfrm>
              <a:off x="4315482" y="3412570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/>
            <p:cNvSpPr/>
            <p:nvPr/>
          </p:nvSpPr>
          <p:spPr>
            <a:xfrm>
              <a:off x="5524274" y="3331572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/>
            <p:cNvSpPr/>
            <p:nvPr/>
          </p:nvSpPr>
          <p:spPr>
            <a:xfrm>
              <a:off x="4673317" y="2558479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3570039" y="2136494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3179337" y="2916479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5625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28971 0.033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166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40" grpId="0" animBg="1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/>
      <p:bldP spid="38" grpId="0" animBg="1"/>
      <p:bldP spid="39" grpId="0"/>
      <p:bldP spid="43" grpId="0" animBg="1"/>
      <p:bldP spid="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Ellipse 66"/>
          <p:cNvSpPr/>
          <p:nvPr/>
        </p:nvSpPr>
        <p:spPr>
          <a:xfrm rot="2279762">
            <a:off x="1879276" y="2673639"/>
            <a:ext cx="5398611" cy="2247802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Algorithm</a:t>
            </a:r>
            <a:r>
              <a:rPr lang="fr-FR" dirty="0"/>
              <a:t>: second </a:t>
            </a:r>
            <a:r>
              <a:rPr lang="fr-FR" dirty="0" err="1"/>
              <a:t>step</a:t>
            </a:r>
            <a:r>
              <a:rPr lang="fr-FR" dirty="0"/>
              <a:t> of collaborative </a:t>
            </a:r>
            <a:r>
              <a:rPr lang="fr-FR" dirty="0" err="1"/>
              <a:t>denoising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934459" y="6356350"/>
            <a:ext cx="6323082" cy="365126"/>
          </a:xfrm>
        </p:spPr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68" name="Ellipse 67"/>
          <p:cNvSpPr/>
          <p:nvPr/>
        </p:nvSpPr>
        <p:spPr>
          <a:xfrm rot="2279762">
            <a:off x="1879276" y="2673640"/>
            <a:ext cx="5398611" cy="2247802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2" name="Groupe 41"/>
          <p:cNvGrpSpPr/>
          <p:nvPr/>
        </p:nvGrpSpPr>
        <p:grpSpPr>
          <a:xfrm>
            <a:off x="2608039" y="1254278"/>
            <a:ext cx="4641408" cy="4767763"/>
            <a:chOff x="2608039" y="1254278"/>
            <a:chExt cx="4641408" cy="4767763"/>
          </a:xfrm>
        </p:grpSpPr>
        <p:sp>
          <p:nvSpPr>
            <p:cNvPr id="18" name="Ellipse 17"/>
            <p:cNvSpPr/>
            <p:nvPr/>
          </p:nvSpPr>
          <p:spPr>
            <a:xfrm rot="20319869">
              <a:off x="5525887" y="4083514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/>
            <p:cNvSpPr/>
            <p:nvPr/>
          </p:nvSpPr>
          <p:spPr>
            <a:xfrm rot="19626597">
              <a:off x="5261912" y="2939876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 rot="20996585">
              <a:off x="2608039" y="2736210"/>
              <a:ext cx="942060" cy="364454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 rot="19626597">
              <a:off x="3513794" y="4353456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 rot="18198608">
              <a:off x="2557226" y="3976045"/>
              <a:ext cx="754464" cy="606668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 rot="17713552">
              <a:off x="4229396" y="1876765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 rot="19626597">
              <a:off x="3650182" y="3247677"/>
              <a:ext cx="1320718" cy="33896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 rot="18696740">
              <a:off x="4765901" y="5280159"/>
              <a:ext cx="975692" cy="50807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 rot="21192817">
              <a:off x="6420759" y="4997831"/>
              <a:ext cx="828688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 rot="18347443">
              <a:off x="3011682" y="1513344"/>
              <a:ext cx="1138644" cy="62051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2865402" y="1754544"/>
            <a:ext cx="4038758" cy="3848708"/>
            <a:chOff x="2865402" y="1754544"/>
            <a:chExt cx="4038758" cy="3848708"/>
          </a:xfrm>
        </p:grpSpPr>
        <p:sp>
          <p:nvSpPr>
            <p:cNvPr id="6" name="Ellipse 5"/>
            <p:cNvSpPr/>
            <p:nvPr/>
          </p:nvSpPr>
          <p:spPr>
            <a:xfrm>
              <a:off x="5762178" y="3181076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/>
          </p:nvSpPr>
          <p:spPr>
            <a:xfrm>
              <a:off x="3010013" y="2849381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014060" y="4594656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2865402" y="4210323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4729662" y="2117965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4241485" y="3348102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5184691" y="5465139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6766047" y="5239031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3511948" y="1754544"/>
              <a:ext cx="138113" cy="13811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Ellipse 28"/>
          <p:cNvSpPr/>
          <p:nvPr/>
        </p:nvSpPr>
        <p:spPr>
          <a:xfrm>
            <a:off x="8413369" y="2158002"/>
            <a:ext cx="138113" cy="13811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8762611" y="1857715"/>
            <a:ext cx="2610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Noisy </a:t>
            </a:r>
            <a:r>
              <a:rPr lang="fr-FR" dirty="0" err="1"/>
              <a:t>neighbors</a:t>
            </a:r>
            <a:endParaRPr lang="fr-FR" dirty="0"/>
          </a:p>
          <a:p>
            <a:r>
              <a:rPr lang="fr-FR" dirty="0"/>
              <a:t>(</a:t>
            </a:r>
            <a:r>
              <a:rPr lang="fr-FR" dirty="0" err="1"/>
              <a:t>choice</a:t>
            </a:r>
            <a:r>
              <a:rPr lang="fr-FR" dirty="0"/>
              <a:t>? </a:t>
            </a:r>
            <a:r>
              <a:rPr lang="fr-FR" dirty="0">
                <a:solidFill>
                  <a:srgbClr val="FF0000"/>
                </a:solidFill>
              </a:rPr>
              <a:t>HISTOGRAMS</a:t>
            </a:r>
            <a:r>
              <a:rPr lang="fr-FR" dirty="0"/>
              <a:t>)</a:t>
            </a:r>
          </a:p>
        </p:txBody>
      </p:sp>
      <p:sp>
        <p:nvSpPr>
          <p:cNvPr id="31" name="Ellipse 30"/>
          <p:cNvSpPr/>
          <p:nvPr/>
        </p:nvSpPr>
        <p:spPr>
          <a:xfrm rot="1998380">
            <a:off x="8074156" y="3418708"/>
            <a:ext cx="598264" cy="322721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8762610" y="3232853"/>
            <a:ext cx="1859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Denoised</a:t>
            </a:r>
            <a:r>
              <a:rPr lang="fr-FR" dirty="0"/>
              <a:t> </a:t>
            </a:r>
            <a:r>
              <a:rPr lang="fr-FR" dirty="0" err="1"/>
              <a:t>prior</a:t>
            </a:r>
            <a:r>
              <a:rPr lang="fr-FR" i="1" dirty="0"/>
              <a:t> </a:t>
            </a:r>
            <a:endParaRPr lang="fr-FR" dirty="0"/>
          </a:p>
          <a:p>
            <a:r>
              <a:rPr lang="fr-FR" dirty="0"/>
              <a:t>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8112096" y="3653229"/>
                <a:ext cx="68319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4000" dirty="0"/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096" y="3653229"/>
                <a:ext cx="683199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ZoneTexte 38"/>
          <p:cNvSpPr txBox="1"/>
          <p:nvPr/>
        </p:nvSpPr>
        <p:spPr>
          <a:xfrm>
            <a:off x="8762610" y="4223302"/>
            <a:ext cx="1880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Noiseless</a:t>
            </a:r>
            <a:r>
              <a:rPr lang="fr-FR" dirty="0"/>
              <a:t> </a:t>
            </a:r>
            <a:r>
              <a:rPr lang="fr-FR" dirty="0" err="1"/>
              <a:t>prior</a:t>
            </a:r>
            <a:r>
              <a:rPr lang="fr-FR" i="1" dirty="0"/>
              <a:t> </a:t>
            </a:r>
            <a:endParaRPr lang="fr-FR" dirty="0"/>
          </a:p>
          <a:p>
            <a:r>
              <a:rPr lang="fr-FR" dirty="0"/>
              <a:t>distribution</a:t>
            </a:r>
          </a:p>
        </p:txBody>
      </p:sp>
      <p:sp>
        <p:nvSpPr>
          <p:cNvPr id="19" name="Ellipse 18"/>
          <p:cNvSpPr/>
          <p:nvPr/>
        </p:nvSpPr>
        <p:spPr>
          <a:xfrm>
            <a:off x="6026153" y="4324714"/>
            <a:ext cx="138113" cy="13811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8413368" y="2761666"/>
            <a:ext cx="138113" cy="13811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8762610" y="2546160"/>
            <a:ext cx="19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Denoised</a:t>
            </a:r>
            <a:r>
              <a:rPr lang="fr-FR" dirty="0"/>
              <a:t> values</a:t>
            </a:r>
          </a:p>
          <a:p>
            <a:r>
              <a:rPr lang="fr-FR" dirty="0"/>
              <a:t>(first </a:t>
            </a:r>
            <a:r>
              <a:rPr lang="fr-FR" dirty="0" err="1"/>
              <a:t>step</a:t>
            </a:r>
            <a:r>
              <a:rPr lang="fr-FR" dirty="0"/>
              <a:t>)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3179337" y="2136494"/>
            <a:ext cx="3576081" cy="3145332"/>
            <a:chOff x="3179337" y="2136494"/>
            <a:chExt cx="3576081" cy="3145332"/>
          </a:xfrm>
          <a:solidFill>
            <a:srgbClr val="00B0F0"/>
          </a:solidFill>
        </p:grpSpPr>
        <p:sp>
          <p:nvSpPr>
            <p:cNvPr id="45" name="Ellipse 44"/>
            <p:cNvSpPr/>
            <p:nvPr/>
          </p:nvSpPr>
          <p:spPr>
            <a:xfrm>
              <a:off x="5771534" y="4252241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/>
            <p:cNvSpPr/>
            <p:nvPr/>
          </p:nvSpPr>
          <p:spPr>
            <a:xfrm>
              <a:off x="5442372" y="5143713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/>
            <p:cNvSpPr/>
            <p:nvPr/>
          </p:nvSpPr>
          <p:spPr>
            <a:xfrm>
              <a:off x="6617305" y="5095284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/>
            <p:cNvSpPr/>
            <p:nvPr/>
          </p:nvSpPr>
          <p:spPr>
            <a:xfrm>
              <a:off x="4245490" y="4368128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60"/>
            <p:cNvSpPr/>
            <p:nvPr/>
          </p:nvSpPr>
          <p:spPr>
            <a:xfrm>
              <a:off x="3240483" y="4004483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/>
            <p:cNvSpPr/>
            <p:nvPr/>
          </p:nvSpPr>
          <p:spPr>
            <a:xfrm>
              <a:off x="4315482" y="3412570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/>
            <p:cNvSpPr/>
            <p:nvPr/>
          </p:nvSpPr>
          <p:spPr>
            <a:xfrm>
              <a:off x="5524274" y="3331572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/>
            <p:cNvSpPr/>
            <p:nvPr/>
          </p:nvSpPr>
          <p:spPr>
            <a:xfrm>
              <a:off x="4673317" y="2558479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3570039" y="2136494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3179337" y="2916479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9" name="Ellipse 68"/>
          <p:cNvSpPr/>
          <p:nvPr/>
        </p:nvSpPr>
        <p:spPr>
          <a:xfrm rot="1998380">
            <a:off x="8074156" y="4351379"/>
            <a:ext cx="598264" cy="322721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/>
          <p:cNvSpPr/>
          <p:nvPr/>
        </p:nvSpPr>
        <p:spPr>
          <a:xfrm>
            <a:off x="8413368" y="5201987"/>
            <a:ext cx="138113" cy="13811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70"/>
          <p:cNvSpPr txBox="1"/>
          <p:nvPr/>
        </p:nvSpPr>
        <p:spPr>
          <a:xfrm>
            <a:off x="8762610" y="4986481"/>
            <a:ext cx="19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Denoised</a:t>
            </a:r>
            <a:r>
              <a:rPr lang="fr-FR" dirty="0"/>
              <a:t> values</a:t>
            </a:r>
          </a:p>
          <a:p>
            <a:r>
              <a:rPr lang="fr-FR" dirty="0"/>
              <a:t>(second </a:t>
            </a:r>
            <a:r>
              <a:rPr lang="fr-FR" dirty="0" err="1"/>
              <a:t>step</a:t>
            </a:r>
            <a:r>
              <a:rPr lang="fr-FR" dirty="0"/>
              <a:t>)</a:t>
            </a:r>
          </a:p>
        </p:txBody>
      </p:sp>
      <p:grpSp>
        <p:nvGrpSpPr>
          <p:cNvPr id="72" name="Groupe 71"/>
          <p:cNvGrpSpPr/>
          <p:nvPr/>
        </p:nvGrpSpPr>
        <p:grpSpPr>
          <a:xfrm>
            <a:off x="3115088" y="2033607"/>
            <a:ext cx="3614451" cy="3274549"/>
            <a:chOff x="3286715" y="1905720"/>
            <a:chExt cx="3614451" cy="3274549"/>
          </a:xfrm>
          <a:solidFill>
            <a:srgbClr val="0070C0"/>
          </a:solidFill>
        </p:grpSpPr>
        <p:sp>
          <p:nvSpPr>
            <p:cNvPr id="73" name="Ellipse 72"/>
            <p:cNvSpPr/>
            <p:nvPr/>
          </p:nvSpPr>
          <p:spPr>
            <a:xfrm>
              <a:off x="5841684" y="4107206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/>
            <p:cNvSpPr/>
            <p:nvPr/>
          </p:nvSpPr>
          <p:spPr>
            <a:xfrm>
              <a:off x="5390073" y="5020281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Ellipse 74"/>
            <p:cNvSpPr/>
            <p:nvPr/>
          </p:nvSpPr>
          <p:spPr>
            <a:xfrm>
              <a:off x="6763053" y="5042156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75"/>
            <p:cNvSpPr/>
            <p:nvPr/>
          </p:nvSpPr>
          <p:spPr>
            <a:xfrm>
              <a:off x="4344055" y="4192681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Ellipse 76"/>
            <p:cNvSpPr/>
            <p:nvPr/>
          </p:nvSpPr>
          <p:spPr>
            <a:xfrm>
              <a:off x="3286715" y="3910117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77"/>
            <p:cNvSpPr/>
            <p:nvPr/>
          </p:nvSpPr>
          <p:spPr>
            <a:xfrm>
              <a:off x="4535727" y="3356161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Ellipse 78"/>
            <p:cNvSpPr/>
            <p:nvPr/>
          </p:nvSpPr>
          <p:spPr>
            <a:xfrm>
              <a:off x="5740564" y="3143203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Ellipse 79"/>
            <p:cNvSpPr/>
            <p:nvPr/>
          </p:nvSpPr>
          <p:spPr>
            <a:xfrm>
              <a:off x="4831484" y="2330542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llipse 80"/>
            <p:cNvSpPr/>
            <p:nvPr/>
          </p:nvSpPr>
          <p:spPr>
            <a:xfrm>
              <a:off x="3778052" y="1905720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81"/>
            <p:cNvSpPr/>
            <p:nvPr/>
          </p:nvSpPr>
          <p:spPr>
            <a:xfrm>
              <a:off x="3306129" y="2753072"/>
              <a:ext cx="138113" cy="13811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19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31" grpId="0" animBg="1"/>
      <p:bldP spid="32" grpId="0"/>
      <p:bldP spid="35" grpId="0"/>
      <p:bldP spid="39" grpId="0"/>
      <p:bldP spid="69" grpId="0" animBg="1"/>
      <p:bldP spid="70" grpId="0" animBg="1"/>
      <p:bldP spid="7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Bayesian</a:t>
            </a:r>
            <a:r>
              <a:rPr lang="fr-FR" dirty="0"/>
              <a:t> Collaborative </a:t>
            </a:r>
            <a:r>
              <a:rPr lang="fr-FR" dirty="0" err="1"/>
              <a:t>Denoising</a:t>
            </a:r>
            <a:r>
              <a:rPr lang="fr-FR" dirty="0"/>
              <a:t> for Monte Carlo Rendering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Previous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work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: Ray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Histogram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Fusion</a:t>
            </a:r>
          </a:p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Algorithm</a:t>
            </a:r>
            <a:endParaRPr lang="fr-FR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rtl="0"/>
            <a:r>
              <a:rPr lang="fr-FR" dirty="0"/>
              <a:t>Extensions</a:t>
            </a:r>
          </a:p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Results</a:t>
            </a:r>
            <a:endParaRPr lang="fr-FR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Discussion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11757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Extensions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9980682" cy="3748088"/>
          </a:xfrm>
        </p:spPr>
        <p:txBody>
          <a:bodyPr rtlCol="0"/>
          <a:lstStyle/>
          <a:p>
            <a:r>
              <a:rPr lang="fr-FR" dirty="0"/>
              <a:t>Multi-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filtering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getting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rid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low-frequency</a:t>
            </a:r>
            <a:r>
              <a:rPr lang="fr-FR" dirty="0">
                <a:sym typeface="Wingdings" panose="05000000000000000000" pitchFamily="2" charset="2"/>
              </a:rPr>
              <a:t> noise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400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Extensions: multi-</a:t>
            </a:r>
            <a:r>
              <a:rPr lang="fr-FR" dirty="0" err="1"/>
              <a:t>scale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grpSp>
        <p:nvGrpSpPr>
          <p:cNvPr id="20" name="Groupe 19"/>
          <p:cNvGrpSpPr/>
          <p:nvPr/>
        </p:nvGrpSpPr>
        <p:grpSpPr>
          <a:xfrm>
            <a:off x="1104897" y="1459247"/>
            <a:ext cx="1478039" cy="1698951"/>
            <a:chOff x="1104897" y="1459247"/>
            <a:chExt cx="1478039" cy="1698951"/>
          </a:xfrm>
        </p:grpSpPr>
        <p:sp>
          <p:nvSpPr>
            <p:cNvPr id="10" name="Rectangle 9"/>
            <p:cNvSpPr/>
            <p:nvPr/>
          </p:nvSpPr>
          <p:spPr>
            <a:xfrm>
              <a:off x="1104899" y="1473494"/>
              <a:ext cx="1255058" cy="995083"/>
            </a:xfrm>
            <a:prstGeom prst="rect">
              <a:avLst/>
            </a:prstGeom>
            <a:solidFill>
              <a:srgbClr val="F5E7CC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18838" y="1814332"/>
              <a:ext cx="1255058" cy="995083"/>
            </a:xfrm>
            <a:prstGeom prst="rect">
              <a:avLst/>
            </a:prstGeom>
            <a:solidFill>
              <a:srgbClr val="EFC096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27877" y="2163115"/>
              <a:ext cx="1255058" cy="995083"/>
            </a:xfrm>
            <a:prstGeom prst="rect">
              <a:avLst/>
            </a:prstGeom>
            <a:solidFill>
              <a:srgbClr val="BBDACB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 flipH="1">
              <a:off x="1104897" y="1459247"/>
              <a:ext cx="12550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/>
                <a:t>Colors</a:t>
              </a:r>
              <a:endParaRPr lang="fr-FR" sz="1400" dirty="0"/>
            </a:p>
          </p:txBody>
        </p:sp>
        <p:sp>
          <p:nvSpPr>
            <p:cNvPr id="13" name="ZoneTexte 12"/>
            <p:cNvSpPr txBox="1"/>
            <p:nvPr/>
          </p:nvSpPr>
          <p:spPr>
            <a:xfrm flipH="1">
              <a:off x="1218837" y="1817146"/>
              <a:ext cx="12550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Covariances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 flipH="1">
              <a:off x="1327877" y="2165929"/>
              <a:ext cx="12550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/>
                <a:t>Histograms</a:t>
              </a:r>
              <a:endParaRPr lang="fr-FR" sz="1400" dirty="0"/>
            </a:p>
          </p:txBody>
        </p:sp>
      </p:grpSp>
      <p:grpSp>
        <p:nvGrpSpPr>
          <p:cNvPr id="95" name="Groupe 94"/>
          <p:cNvGrpSpPr/>
          <p:nvPr/>
        </p:nvGrpSpPr>
        <p:grpSpPr>
          <a:xfrm>
            <a:off x="6031344" y="1941669"/>
            <a:ext cx="4334231" cy="756296"/>
            <a:chOff x="6031344" y="1941669"/>
            <a:chExt cx="4334231" cy="756296"/>
          </a:xfrm>
        </p:grpSpPr>
        <p:grpSp>
          <p:nvGrpSpPr>
            <p:cNvPr id="22" name="Groupe 21"/>
            <p:cNvGrpSpPr/>
            <p:nvPr/>
          </p:nvGrpSpPr>
          <p:grpSpPr>
            <a:xfrm>
              <a:off x="7646765" y="1941669"/>
              <a:ext cx="663518" cy="756296"/>
              <a:chOff x="3910852" y="1473494"/>
              <a:chExt cx="1478036" cy="1684704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910852" y="1473494"/>
                <a:ext cx="1255058" cy="995083"/>
              </a:xfrm>
              <a:prstGeom prst="rect">
                <a:avLst/>
              </a:prstGeom>
              <a:solidFill>
                <a:srgbClr val="F5E7CC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024791" y="1814332"/>
                <a:ext cx="1255058" cy="995083"/>
              </a:xfrm>
              <a:prstGeom prst="rect">
                <a:avLst/>
              </a:prstGeom>
              <a:solidFill>
                <a:srgbClr val="EFC096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133830" y="2163115"/>
                <a:ext cx="1255058" cy="995083"/>
              </a:xfrm>
              <a:prstGeom prst="rect">
                <a:avLst/>
              </a:prstGeom>
              <a:solidFill>
                <a:srgbClr val="BBDACB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6" name="Groupe 25"/>
            <p:cNvGrpSpPr/>
            <p:nvPr/>
          </p:nvGrpSpPr>
          <p:grpSpPr>
            <a:xfrm>
              <a:off x="9976789" y="2098243"/>
              <a:ext cx="388786" cy="443148"/>
              <a:chOff x="3910852" y="1473494"/>
              <a:chExt cx="1478036" cy="16847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3910852" y="1473494"/>
                <a:ext cx="1255058" cy="995083"/>
              </a:xfrm>
              <a:prstGeom prst="rect">
                <a:avLst/>
              </a:prstGeom>
              <a:solidFill>
                <a:srgbClr val="F5E7CC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024791" y="1814332"/>
                <a:ext cx="1255058" cy="995083"/>
              </a:xfrm>
              <a:prstGeom prst="rect">
                <a:avLst/>
              </a:prstGeom>
              <a:solidFill>
                <a:srgbClr val="EFC096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133830" y="2163115"/>
                <a:ext cx="1255058" cy="995083"/>
              </a:xfrm>
              <a:prstGeom prst="rect">
                <a:avLst/>
              </a:prstGeom>
              <a:solidFill>
                <a:srgbClr val="BBDACB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3" name="Flèche : bas 42"/>
            <p:cNvSpPr/>
            <p:nvPr/>
          </p:nvSpPr>
          <p:spPr>
            <a:xfrm rot="16200000">
              <a:off x="9004025" y="2088103"/>
              <a:ext cx="259976" cy="463112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4" name="Connecteur droit avec flèche 63"/>
            <p:cNvCxnSpPr>
              <a:cxnSpLocks/>
            </p:cNvCxnSpPr>
            <p:nvPr/>
          </p:nvCxnSpPr>
          <p:spPr>
            <a:xfrm>
              <a:off x="6031344" y="2311872"/>
              <a:ext cx="669001" cy="1"/>
            </a:xfrm>
            <a:prstGeom prst="straightConnector1">
              <a:avLst/>
            </a:prstGeom>
            <a:ln w="57150">
              <a:solidFill>
                <a:schemeClr val="tx1">
                  <a:lumMod val="40000"/>
                  <a:lumOff val="6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/>
          <p:cNvGrpSpPr/>
          <p:nvPr/>
        </p:nvGrpSpPr>
        <p:grpSpPr>
          <a:xfrm>
            <a:off x="10006760" y="4249724"/>
            <a:ext cx="888169" cy="1530819"/>
            <a:chOff x="10006760" y="4249724"/>
            <a:chExt cx="888169" cy="1530819"/>
          </a:xfrm>
        </p:grpSpPr>
        <p:sp>
          <p:nvSpPr>
            <p:cNvPr id="36" name="Rectangle 35"/>
            <p:cNvSpPr/>
            <p:nvPr/>
          </p:nvSpPr>
          <p:spPr>
            <a:xfrm>
              <a:off x="10006760" y="5518794"/>
              <a:ext cx="330133" cy="261749"/>
            </a:xfrm>
            <a:prstGeom prst="rect">
              <a:avLst/>
            </a:prstGeom>
            <a:solidFill>
              <a:srgbClr val="F5E7CC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avec flèche 51"/>
            <p:cNvCxnSpPr>
              <a:cxnSpLocks/>
              <a:stCxn id="33" idx="2"/>
              <a:endCxn id="36" idx="0"/>
            </p:cNvCxnSpPr>
            <p:nvPr/>
          </p:nvCxnSpPr>
          <p:spPr>
            <a:xfrm>
              <a:off x="10171827" y="4249724"/>
              <a:ext cx="0" cy="1269070"/>
            </a:xfrm>
            <a:prstGeom prst="straightConnector1">
              <a:avLst/>
            </a:prstGeom>
            <a:ln w="57150">
              <a:solidFill>
                <a:schemeClr val="tx1">
                  <a:lumMod val="40000"/>
                  <a:lumOff val="60000"/>
                </a:schemeClr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/>
            <p:cNvSpPr txBox="1"/>
            <p:nvPr/>
          </p:nvSpPr>
          <p:spPr>
            <a:xfrm>
              <a:off x="10200508" y="4598129"/>
              <a:ext cx="694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copy</a:t>
              </a:r>
            </a:p>
          </p:txBody>
        </p:sp>
      </p:grpSp>
      <p:grpSp>
        <p:nvGrpSpPr>
          <p:cNvPr id="101" name="Groupe 100"/>
          <p:cNvGrpSpPr/>
          <p:nvPr/>
        </p:nvGrpSpPr>
        <p:grpSpPr>
          <a:xfrm>
            <a:off x="7391039" y="4342206"/>
            <a:ext cx="2615721" cy="1676794"/>
            <a:chOff x="7391039" y="4342206"/>
            <a:chExt cx="2615721" cy="1676794"/>
          </a:xfrm>
        </p:grpSpPr>
        <p:sp>
          <p:nvSpPr>
            <p:cNvPr id="35" name="Rectangle 34"/>
            <p:cNvSpPr/>
            <p:nvPr/>
          </p:nvSpPr>
          <p:spPr>
            <a:xfrm>
              <a:off x="7696427" y="5426312"/>
              <a:ext cx="563419" cy="446712"/>
            </a:xfrm>
            <a:prstGeom prst="rect">
              <a:avLst/>
            </a:prstGeom>
            <a:solidFill>
              <a:srgbClr val="F5E7CC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5" name="Connecteur droit avec flèche 44"/>
            <p:cNvCxnSpPr>
              <a:stCxn id="32" idx="2"/>
              <a:endCxn id="35" idx="0"/>
            </p:cNvCxnSpPr>
            <p:nvPr/>
          </p:nvCxnSpPr>
          <p:spPr>
            <a:xfrm>
              <a:off x="7978137" y="4342206"/>
              <a:ext cx="0" cy="1084106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>
              <a:cxnSpLocks/>
              <a:stCxn id="36" idx="1"/>
              <a:endCxn id="35" idx="3"/>
            </p:cNvCxnSpPr>
            <p:nvPr/>
          </p:nvCxnSpPr>
          <p:spPr>
            <a:xfrm flipH="1" flipV="1">
              <a:off x="8259846" y="5649668"/>
              <a:ext cx="1746914" cy="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ZoneTexte 71"/>
            <p:cNvSpPr txBox="1"/>
            <p:nvPr/>
          </p:nvSpPr>
          <p:spPr>
            <a:xfrm>
              <a:off x="7391039" y="5042551"/>
              <a:ext cx="12091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high    </a:t>
              </a:r>
              <a:r>
                <a:rPr lang="fr-FR" dirty="0" err="1"/>
                <a:t>freq</a:t>
              </a:r>
              <a:endParaRPr lang="fr-FR" dirty="0"/>
            </a:p>
            <a:p>
              <a:endParaRPr lang="fr-FR" dirty="0"/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8259707" y="5649668"/>
              <a:ext cx="1014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low</a:t>
              </a:r>
              <a:r>
                <a:rPr lang="fr-FR" dirty="0"/>
                <a:t> </a:t>
              </a:r>
              <a:r>
                <a:rPr lang="fr-FR" dirty="0" err="1"/>
                <a:t>freq</a:t>
              </a:r>
              <a:endParaRPr lang="fr-FR" dirty="0"/>
            </a:p>
          </p:txBody>
        </p:sp>
      </p:grpSp>
      <p:grpSp>
        <p:nvGrpSpPr>
          <p:cNvPr id="102" name="Groupe 101"/>
          <p:cNvGrpSpPr/>
          <p:nvPr/>
        </p:nvGrpSpPr>
        <p:grpSpPr>
          <a:xfrm>
            <a:off x="1218838" y="4467356"/>
            <a:ext cx="5481507" cy="1679854"/>
            <a:chOff x="1218838" y="4467356"/>
            <a:chExt cx="5481507" cy="1679854"/>
          </a:xfrm>
        </p:grpSpPr>
        <p:sp>
          <p:nvSpPr>
            <p:cNvPr id="16" name="Rectangle 15"/>
            <p:cNvSpPr/>
            <p:nvPr/>
          </p:nvSpPr>
          <p:spPr>
            <a:xfrm>
              <a:off x="1218838" y="5152127"/>
              <a:ext cx="1255058" cy="995083"/>
            </a:xfrm>
            <a:prstGeom prst="rect">
              <a:avLst/>
            </a:prstGeom>
            <a:solidFill>
              <a:srgbClr val="F5E7CC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205813" y="5301163"/>
              <a:ext cx="879111" cy="697011"/>
            </a:xfrm>
            <a:prstGeom prst="rect">
              <a:avLst/>
            </a:prstGeom>
            <a:solidFill>
              <a:srgbClr val="F5E7CC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6" name="Connecteur droit avec flèche 45"/>
            <p:cNvCxnSpPr>
              <a:cxnSpLocks/>
              <a:stCxn id="31" idx="2"/>
              <a:endCxn id="34" idx="0"/>
            </p:cNvCxnSpPr>
            <p:nvPr/>
          </p:nvCxnSpPr>
          <p:spPr>
            <a:xfrm>
              <a:off x="4645369" y="4467356"/>
              <a:ext cx="0" cy="833807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1846367" y="4616393"/>
              <a:ext cx="0" cy="535734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>
              <a:cxnSpLocks/>
              <a:stCxn id="34" idx="1"/>
              <a:endCxn id="16" idx="3"/>
            </p:cNvCxnSpPr>
            <p:nvPr/>
          </p:nvCxnSpPr>
          <p:spPr>
            <a:xfrm flipH="1">
              <a:off x="2473896" y="5649669"/>
              <a:ext cx="1731917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>
              <a:cxnSpLocks/>
            </p:cNvCxnSpPr>
            <p:nvPr/>
          </p:nvCxnSpPr>
          <p:spPr>
            <a:xfrm>
              <a:off x="6031344" y="5653715"/>
              <a:ext cx="669001" cy="1"/>
            </a:xfrm>
            <a:prstGeom prst="straightConnector1">
              <a:avLst/>
            </a:prstGeom>
            <a:ln w="57150">
              <a:solidFill>
                <a:schemeClr val="tx1">
                  <a:lumMod val="40000"/>
                  <a:lumOff val="6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>
              <a:cxnSpLocks/>
            </p:cNvCxnSpPr>
            <p:nvPr/>
          </p:nvCxnSpPr>
          <p:spPr>
            <a:xfrm flipH="1">
              <a:off x="5084924" y="5649668"/>
              <a:ext cx="563419" cy="1"/>
            </a:xfrm>
            <a:prstGeom prst="straightConnector1">
              <a:avLst/>
            </a:prstGeom>
            <a:ln w="5715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ZoneTexte 75"/>
            <p:cNvSpPr txBox="1"/>
            <p:nvPr/>
          </p:nvSpPr>
          <p:spPr>
            <a:xfrm>
              <a:off x="4051884" y="4926253"/>
              <a:ext cx="11867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high    </a:t>
              </a:r>
              <a:r>
                <a:rPr lang="fr-FR" dirty="0" err="1"/>
                <a:t>freq</a:t>
              </a:r>
              <a:endParaRPr lang="fr-FR" dirty="0"/>
            </a:p>
            <a:p>
              <a:endParaRPr lang="fr-FR" dirty="0"/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5084855" y="5648056"/>
              <a:ext cx="1014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low</a:t>
              </a:r>
              <a:r>
                <a:rPr lang="fr-FR" dirty="0"/>
                <a:t> </a:t>
              </a:r>
              <a:r>
                <a:rPr lang="fr-FR" dirty="0" err="1"/>
                <a:t>freq</a:t>
              </a:r>
              <a:endParaRPr lang="fr-FR" dirty="0"/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1252060" y="4793053"/>
              <a:ext cx="118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high    </a:t>
              </a:r>
              <a:r>
                <a:rPr lang="fr-FR" dirty="0" err="1"/>
                <a:t>freq</a:t>
              </a:r>
              <a:endParaRPr lang="fr-FR" dirty="0"/>
            </a:p>
          </p:txBody>
        </p:sp>
        <p:sp>
          <p:nvSpPr>
            <p:cNvPr id="79" name="ZoneTexte 78"/>
            <p:cNvSpPr txBox="1"/>
            <p:nvPr/>
          </p:nvSpPr>
          <p:spPr>
            <a:xfrm>
              <a:off x="2481794" y="5648056"/>
              <a:ext cx="1014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low</a:t>
              </a:r>
              <a:r>
                <a:rPr lang="fr-FR" dirty="0"/>
                <a:t> </a:t>
              </a:r>
              <a:r>
                <a:rPr lang="fr-FR" dirty="0" err="1"/>
                <a:t>freq</a:t>
              </a:r>
              <a:endParaRPr lang="fr-FR" dirty="0"/>
            </a:p>
          </p:txBody>
        </p:sp>
      </p:grpSp>
      <p:sp>
        <p:nvSpPr>
          <p:cNvPr id="80" name="ZoneTexte 79"/>
          <p:cNvSpPr txBox="1"/>
          <p:nvPr/>
        </p:nvSpPr>
        <p:spPr>
          <a:xfrm>
            <a:off x="1467127" y="5331632"/>
            <a:ext cx="768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Final</a:t>
            </a:r>
          </a:p>
          <a:p>
            <a:pPr algn="ctr"/>
            <a:r>
              <a:rPr lang="fr-FR" dirty="0" err="1"/>
              <a:t>result</a:t>
            </a:r>
            <a:endParaRPr lang="fr-FR" dirty="0"/>
          </a:p>
        </p:txBody>
      </p:sp>
      <p:grpSp>
        <p:nvGrpSpPr>
          <p:cNvPr id="97" name="Groupe 96"/>
          <p:cNvGrpSpPr/>
          <p:nvPr/>
        </p:nvGrpSpPr>
        <p:grpSpPr>
          <a:xfrm>
            <a:off x="2481794" y="1346672"/>
            <a:ext cx="2679508" cy="1563174"/>
            <a:chOff x="2481794" y="1346672"/>
            <a:chExt cx="2679508" cy="1563174"/>
          </a:xfrm>
        </p:grpSpPr>
        <p:grpSp>
          <p:nvGrpSpPr>
            <p:cNvPr id="21" name="Groupe 20"/>
            <p:cNvGrpSpPr/>
            <p:nvPr/>
          </p:nvGrpSpPr>
          <p:grpSpPr>
            <a:xfrm>
              <a:off x="4126005" y="1729787"/>
              <a:ext cx="1035297" cy="1180059"/>
              <a:chOff x="3910852" y="1473494"/>
              <a:chExt cx="1478036" cy="168470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3910852" y="1473494"/>
                <a:ext cx="1255058" cy="995083"/>
              </a:xfrm>
              <a:prstGeom prst="rect">
                <a:avLst/>
              </a:prstGeom>
              <a:solidFill>
                <a:srgbClr val="F5E7CC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024791" y="1814332"/>
                <a:ext cx="1255058" cy="995083"/>
              </a:xfrm>
              <a:prstGeom prst="rect">
                <a:avLst/>
              </a:prstGeom>
              <a:solidFill>
                <a:srgbClr val="EFC096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33830" y="2163115"/>
                <a:ext cx="1255058" cy="995083"/>
              </a:xfrm>
              <a:prstGeom prst="rect">
                <a:avLst/>
              </a:prstGeom>
              <a:solidFill>
                <a:srgbClr val="BBDACB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1" name="Flèche : bas 40"/>
            <p:cNvSpPr/>
            <p:nvPr/>
          </p:nvSpPr>
          <p:spPr>
            <a:xfrm rot="16200000">
              <a:off x="3279333" y="2088103"/>
              <a:ext cx="259976" cy="463112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2481794" y="1346672"/>
              <a:ext cx="2444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Sub-sampling</a:t>
              </a:r>
              <a:endParaRPr lang="fr-FR" dirty="0"/>
            </a:p>
          </p:txBody>
        </p:sp>
      </p:grpSp>
      <p:grpSp>
        <p:nvGrpSpPr>
          <p:cNvPr id="99" name="Groupe 98"/>
          <p:cNvGrpSpPr/>
          <p:nvPr/>
        </p:nvGrpSpPr>
        <p:grpSpPr>
          <a:xfrm>
            <a:off x="1218838" y="3050301"/>
            <a:ext cx="9118055" cy="1566092"/>
            <a:chOff x="1218838" y="3050301"/>
            <a:chExt cx="9118055" cy="1566092"/>
          </a:xfrm>
        </p:grpSpPr>
        <p:sp>
          <p:nvSpPr>
            <p:cNvPr id="15" name="Rectangle 14"/>
            <p:cNvSpPr/>
            <p:nvPr/>
          </p:nvSpPr>
          <p:spPr>
            <a:xfrm>
              <a:off x="1218838" y="3621310"/>
              <a:ext cx="1255058" cy="995083"/>
            </a:xfrm>
            <a:prstGeom prst="rect">
              <a:avLst/>
            </a:prstGeom>
            <a:solidFill>
              <a:srgbClr val="F5E7CC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05813" y="3770345"/>
              <a:ext cx="879111" cy="697011"/>
            </a:xfrm>
            <a:prstGeom prst="rect">
              <a:avLst/>
            </a:prstGeom>
            <a:solidFill>
              <a:srgbClr val="F5E7CC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96427" y="3895494"/>
              <a:ext cx="563419" cy="446712"/>
            </a:xfrm>
            <a:prstGeom prst="rect">
              <a:avLst/>
            </a:prstGeom>
            <a:solidFill>
              <a:srgbClr val="F5E7CC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006760" y="3987975"/>
              <a:ext cx="330133" cy="261749"/>
            </a:xfrm>
            <a:prstGeom prst="rect">
              <a:avLst/>
            </a:prstGeom>
            <a:solidFill>
              <a:srgbClr val="F5E7CC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Flèche : bas 36"/>
            <p:cNvSpPr/>
            <p:nvPr/>
          </p:nvSpPr>
          <p:spPr>
            <a:xfrm>
              <a:off x="1716378" y="3050301"/>
              <a:ext cx="259976" cy="463112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Flèche : bas 37"/>
            <p:cNvSpPr/>
            <p:nvPr/>
          </p:nvSpPr>
          <p:spPr>
            <a:xfrm>
              <a:off x="4515380" y="3050301"/>
              <a:ext cx="259976" cy="463112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Flèche : bas 38"/>
            <p:cNvSpPr/>
            <p:nvPr/>
          </p:nvSpPr>
          <p:spPr>
            <a:xfrm>
              <a:off x="7848148" y="3050301"/>
              <a:ext cx="259976" cy="463112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Flèche : bas 39"/>
            <p:cNvSpPr/>
            <p:nvPr/>
          </p:nvSpPr>
          <p:spPr>
            <a:xfrm>
              <a:off x="10046946" y="3050301"/>
              <a:ext cx="259976" cy="463112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9" name="Connecteur droit avec flèche 68"/>
            <p:cNvCxnSpPr>
              <a:cxnSpLocks/>
            </p:cNvCxnSpPr>
            <p:nvPr/>
          </p:nvCxnSpPr>
          <p:spPr>
            <a:xfrm>
              <a:off x="6031344" y="4118849"/>
              <a:ext cx="669001" cy="1"/>
            </a:xfrm>
            <a:prstGeom prst="straightConnector1">
              <a:avLst/>
            </a:prstGeom>
            <a:ln w="57150">
              <a:solidFill>
                <a:schemeClr val="tx1">
                  <a:lumMod val="40000"/>
                  <a:lumOff val="6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ZoneTexte 97"/>
            <p:cNvSpPr txBox="1"/>
            <p:nvPr/>
          </p:nvSpPr>
          <p:spPr>
            <a:xfrm>
              <a:off x="5142880" y="3097191"/>
              <a:ext cx="2444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Filtering</a:t>
              </a:r>
              <a:endParaRPr lang="fr-FR" dirty="0"/>
            </a:p>
          </p:txBody>
        </p:sp>
      </p:grpSp>
      <p:grpSp>
        <p:nvGrpSpPr>
          <p:cNvPr id="94" name="Groupe 93"/>
          <p:cNvGrpSpPr/>
          <p:nvPr/>
        </p:nvGrpSpPr>
        <p:grpSpPr>
          <a:xfrm>
            <a:off x="2473896" y="1971035"/>
            <a:ext cx="1808295" cy="689622"/>
            <a:chOff x="2473896" y="1971035"/>
            <a:chExt cx="1808295" cy="689622"/>
          </a:xfrm>
        </p:grpSpPr>
        <p:cxnSp>
          <p:nvCxnSpPr>
            <p:cNvPr id="85" name="Connecteur droit avec flèche 84"/>
            <p:cNvCxnSpPr>
              <a:cxnSpLocks/>
              <a:stCxn id="13" idx="1"/>
            </p:cNvCxnSpPr>
            <p:nvPr/>
          </p:nvCxnSpPr>
          <p:spPr>
            <a:xfrm>
              <a:off x="2473896" y="1971035"/>
              <a:ext cx="1725159" cy="141786"/>
            </a:xfrm>
            <a:prstGeom prst="straightConnector1">
              <a:avLst/>
            </a:prstGeom>
            <a:ln w="38100">
              <a:solidFill>
                <a:srgbClr val="B9C8B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>
              <a:cxnSpLocks/>
              <a:stCxn id="12" idx="3"/>
              <a:endCxn id="19" idx="1"/>
            </p:cNvCxnSpPr>
            <p:nvPr/>
          </p:nvCxnSpPr>
          <p:spPr>
            <a:xfrm flipV="1">
              <a:off x="2582935" y="2561341"/>
              <a:ext cx="1699256" cy="99316"/>
            </a:xfrm>
            <a:prstGeom prst="straightConnector1">
              <a:avLst/>
            </a:prstGeom>
            <a:ln w="38100">
              <a:solidFill>
                <a:srgbClr val="B9C8B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xmlns="" id="{312AF0DD-0A14-4CC9-B8D9-62A36409AF28}"/>
              </a:ext>
            </a:extLst>
          </p:cNvPr>
          <p:cNvSpPr/>
          <p:nvPr/>
        </p:nvSpPr>
        <p:spPr>
          <a:xfrm>
            <a:off x="2370156" y="1888609"/>
            <a:ext cx="1912036" cy="34421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65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8" grpId="0" animBg="1"/>
      <p:bldP spid="6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Extensions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9980682" cy="3748088"/>
          </a:xfrm>
        </p:spPr>
        <p:txBody>
          <a:bodyPr rtlCol="0"/>
          <a:lstStyle/>
          <a:p>
            <a:r>
              <a:rPr lang="fr-FR" dirty="0"/>
              <a:t>Multi-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filtering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getting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rid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low-frequency</a:t>
            </a:r>
            <a:r>
              <a:rPr lang="fr-FR" dirty="0">
                <a:sym typeface="Wingdings" panose="05000000000000000000" pitchFamily="2" charset="2"/>
              </a:rPr>
              <a:t> noise</a:t>
            </a:r>
          </a:p>
          <a:p>
            <a:r>
              <a:rPr lang="fr-FR" dirty="0">
                <a:sym typeface="Wingdings" panose="05000000000000000000" pitchFamily="2" charset="2"/>
              </a:rPr>
              <a:t>Adaptive </a:t>
            </a:r>
            <a:r>
              <a:rPr lang="fr-FR" dirty="0" err="1">
                <a:sym typeface="Wingdings" panose="05000000000000000000" pitchFamily="2" charset="2"/>
              </a:rPr>
              <a:t>sampling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Alternating</a:t>
            </a:r>
            <a:r>
              <a:rPr lang="fr-FR" dirty="0">
                <a:sym typeface="Wingdings" panose="05000000000000000000" pitchFamily="2" charset="2"/>
              </a:rPr>
              <a:t> adaptive rendering / </a:t>
            </a:r>
            <a:r>
              <a:rPr lang="fr-FR" dirty="0" err="1">
                <a:sym typeface="Wingdings" panose="05000000000000000000" pitchFamily="2" charset="2"/>
              </a:rPr>
              <a:t>denoising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Number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samples</a:t>
            </a:r>
            <a:r>
              <a:rPr lang="fr-FR" dirty="0">
                <a:sym typeface="Wingdings" panose="05000000000000000000" pitchFamily="2" charset="2"/>
              </a:rPr>
              <a:t> to </a:t>
            </a:r>
            <a:r>
              <a:rPr lang="fr-FR" dirty="0" err="1">
                <a:sym typeface="Wingdings" panose="05000000000000000000" pitchFamily="2" charset="2"/>
              </a:rPr>
              <a:t>render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computed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from</a:t>
            </a:r>
            <a:r>
              <a:rPr lang="fr-FR" dirty="0">
                <a:sym typeface="Wingdings" panose="05000000000000000000" pitchFamily="2" charset="2"/>
              </a:rPr>
              <a:t> covariances and </a:t>
            </a:r>
            <a:r>
              <a:rPr lang="fr-FR" dirty="0" err="1">
                <a:sym typeface="Wingdings" panose="05000000000000000000" pitchFamily="2" charset="2"/>
              </a:rPr>
              <a:t>denoising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results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5549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Extensions: adaptive </a:t>
            </a:r>
            <a:r>
              <a:rPr lang="fr-FR" dirty="0" err="1"/>
              <a:t>sampling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934459" y="6356350"/>
            <a:ext cx="6323082" cy="365126"/>
          </a:xfrm>
        </p:spPr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grpSp>
        <p:nvGrpSpPr>
          <p:cNvPr id="98" name="Groupe 97"/>
          <p:cNvGrpSpPr/>
          <p:nvPr/>
        </p:nvGrpSpPr>
        <p:grpSpPr>
          <a:xfrm>
            <a:off x="322154" y="4964919"/>
            <a:ext cx="1541540" cy="1267470"/>
            <a:chOff x="322154" y="4964919"/>
            <a:chExt cx="1541540" cy="1267470"/>
          </a:xfrm>
        </p:grpSpPr>
        <p:sp>
          <p:nvSpPr>
            <p:cNvPr id="20" name="Rectangle 19"/>
            <p:cNvSpPr/>
            <p:nvPr/>
          </p:nvSpPr>
          <p:spPr>
            <a:xfrm>
              <a:off x="984583" y="5535378"/>
              <a:ext cx="879111" cy="697011"/>
            </a:xfrm>
            <a:prstGeom prst="rect">
              <a:avLst/>
            </a:prstGeom>
            <a:solidFill>
              <a:srgbClr val="F5E7CC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lèche : bas 28"/>
            <p:cNvSpPr/>
            <p:nvPr/>
          </p:nvSpPr>
          <p:spPr>
            <a:xfrm>
              <a:off x="1290961" y="4964919"/>
              <a:ext cx="259976" cy="463112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322154" y="5015284"/>
              <a:ext cx="1024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/>
                <a:t>Filtering</a:t>
              </a:r>
              <a:endParaRPr lang="fr-FR" dirty="0"/>
            </a:p>
          </p:txBody>
        </p:sp>
      </p:grpSp>
      <p:grpSp>
        <p:nvGrpSpPr>
          <p:cNvPr id="100" name="Groupe 99"/>
          <p:cNvGrpSpPr/>
          <p:nvPr/>
        </p:nvGrpSpPr>
        <p:grpSpPr>
          <a:xfrm>
            <a:off x="3521010" y="1391014"/>
            <a:ext cx="2530422" cy="3473306"/>
            <a:chOff x="3521010" y="1391014"/>
            <a:chExt cx="2530422" cy="3473306"/>
          </a:xfrm>
        </p:grpSpPr>
        <p:grpSp>
          <p:nvGrpSpPr>
            <p:cNvPr id="57" name="Groupe 56"/>
            <p:cNvGrpSpPr/>
            <p:nvPr/>
          </p:nvGrpSpPr>
          <p:grpSpPr>
            <a:xfrm>
              <a:off x="4679832" y="1391014"/>
              <a:ext cx="1371600" cy="1488141"/>
              <a:chOff x="1855694" y="2931459"/>
              <a:chExt cx="1371600" cy="1488141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1855694" y="2931459"/>
                <a:ext cx="1371600" cy="148814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9" name="Groupe 58"/>
              <p:cNvGrpSpPr/>
              <p:nvPr/>
            </p:nvGrpSpPr>
            <p:grpSpPr>
              <a:xfrm>
                <a:off x="2019678" y="3092422"/>
                <a:ext cx="1035297" cy="1180059"/>
                <a:chOff x="4126005" y="1729787"/>
                <a:chExt cx="1035297" cy="1180059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4126005" y="1729787"/>
                  <a:ext cx="879111" cy="697011"/>
                </a:xfrm>
                <a:prstGeom prst="rect">
                  <a:avLst/>
                </a:prstGeom>
                <a:solidFill>
                  <a:srgbClr val="F5E7CC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4205814" y="1968529"/>
                  <a:ext cx="879111" cy="697011"/>
                </a:xfrm>
                <a:prstGeom prst="rect">
                  <a:avLst/>
                </a:prstGeom>
                <a:solidFill>
                  <a:srgbClr val="EFC09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4282191" y="2212835"/>
                  <a:ext cx="879111" cy="697011"/>
                </a:xfrm>
                <a:prstGeom prst="rect">
                  <a:avLst/>
                </a:prstGeom>
                <a:solidFill>
                  <a:srgbClr val="BBDACB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63" name="Connecteur : en angle 62"/>
            <p:cNvCxnSpPr>
              <a:cxnSpLocks/>
              <a:stCxn id="28" idx="0"/>
              <a:endCxn id="58" idx="1"/>
            </p:cNvCxnSpPr>
            <p:nvPr/>
          </p:nvCxnSpPr>
          <p:spPr>
            <a:xfrm rot="5400000" flipH="1" flipV="1">
              <a:off x="2814439" y="2998927"/>
              <a:ext cx="2729235" cy="1001552"/>
            </a:xfrm>
            <a:prstGeom prst="bentConnector2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ZoneTexte 93"/>
            <p:cNvSpPr txBox="1"/>
            <p:nvPr/>
          </p:nvSpPr>
          <p:spPr>
            <a:xfrm>
              <a:off x="3521010" y="1811918"/>
              <a:ext cx="1186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dirty="0"/>
                <a:t>Adaptive</a:t>
              </a:r>
            </a:p>
            <a:p>
              <a:pPr algn="r"/>
              <a:r>
                <a:rPr lang="fr-FR" dirty="0"/>
                <a:t>rendering</a:t>
              </a:r>
            </a:p>
          </p:txBody>
        </p:sp>
      </p:grpSp>
      <p:grpSp>
        <p:nvGrpSpPr>
          <p:cNvPr id="105" name="Groupe 104"/>
          <p:cNvGrpSpPr/>
          <p:nvPr/>
        </p:nvGrpSpPr>
        <p:grpSpPr>
          <a:xfrm>
            <a:off x="2109201" y="2879155"/>
            <a:ext cx="5403478" cy="2005712"/>
            <a:chOff x="2109201" y="2879155"/>
            <a:chExt cx="5403478" cy="2005712"/>
          </a:xfrm>
        </p:grpSpPr>
        <p:cxnSp>
          <p:nvCxnSpPr>
            <p:cNvPr id="76" name="Connecteur droit 75"/>
            <p:cNvCxnSpPr>
              <a:stCxn id="46" idx="3"/>
            </p:cNvCxnSpPr>
            <p:nvPr/>
          </p:nvCxnSpPr>
          <p:spPr>
            <a:xfrm flipV="1">
              <a:off x="2109201" y="4140796"/>
              <a:ext cx="3253979" cy="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e 65"/>
            <p:cNvGrpSpPr/>
            <p:nvPr/>
          </p:nvGrpSpPr>
          <p:grpSpPr>
            <a:xfrm>
              <a:off x="6141079" y="3396726"/>
              <a:ext cx="1371600" cy="1488141"/>
              <a:chOff x="1855694" y="2931459"/>
              <a:chExt cx="1371600" cy="1488141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1855694" y="2931459"/>
                <a:ext cx="1371600" cy="148814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68" name="Groupe 67"/>
              <p:cNvGrpSpPr/>
              <p:nvPr/>
            </p:nvGrpSpPr>
            <p:grpSpPr>
              <a:xfrm>
                <a:off x="2019678" y="3092422"/>
                <a:ext cx="1035297" cy="1180059"/>
                <a:chOff x="4126005" y="1729787"/>
                <a:chExt cx="1035297" cy="1180059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4126005" y="1729787"/>
                  <a:ext cx="879111" cy="697011"/>
                </a:xfrm>
                <a:prstGeom prst="rect">
                  <a:avLst/>
                </a:prstGeom>
                <a:solidFill>
                  <a:srgbClr val="F5E7CC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4205814" y="1968529"/>
                  <a:ext cx="879111" cy="697011"/>
                </a:xfrm>
                <a:prstGeom prst="rect">
                  <a:avLst/>
                </a:prstGeom>
                <a:solidFill>
                  <a:srgbClr val="EFC09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4282191" y="2212835"/>
                  <a:ext cx="879111" cy="697011"/>
                </a:xfrm>
                <a:prstGeom prst="rect">
                  <a:avLst/>
                </a:prstGeom>
                <a:solidFill>
                  <a:srgbClr val="BBDACB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72" name="Connecteur : en angle 71"/>
            <p:cNvCxnSpPr>
              <a:cxnSpLocks/>
              <a:stCxn id="58" idx="2"/>
              <a:endCxn id="67" idx="1"/>
            </p:cNvCxnSpPr>
            <p:nvPr/>
          </p:nvCxnSpPr>
          <p:spPr>
            <a:xfrm rot="16200000" flipH="1">
              <a:off x="5122534" y="3122252"/>
              <a:ext cx="1261642" cy="775447"/>
            </a:xfrm>
            <a:prstGeom prst="bentConnector2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ZoneTexte 94"/>
            <p:cNvSpPr txBox="1"/>
            <p:nvPr/>
          </p:nvSpPr>
          <p:spPr>
            <a:xfrm>
              <a:off x="4957693" y="4190842"/>
              <a:ext cx="798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Fusion</a:t>
              </a:r>
            </a:p>
          </p:txBody>
        </p:sp>
      </p:grpSp>
      <p:grpSp>
        <p:nvGrpSpPr>
          <p:cNvPr id="119" name="Groupe 118"/>
          <p:cNvGrpSpPr/>
          <p:nvPr/>
        </p:nvGrpSpPr>
        <p:grpSpPr>
          <a:xfrm>
            <a:off x="1791483" y="3663008"/>
            <a:ext cx="3451933" cy="2220876"/>
            <a:chOff x="1791483" y="3663008"/>
            <a:chExt cx="3451933" cy="2220876"/>
          </a:xfrm>
        </p:grpSpPr>
        <p:cxnSp>
          <p:nvCxnSpPr>
            <p:cNvPr id="37" name="Connecteur : en angle 36"/>
            <p:cNvCxnSpPr>
              <a:cxnSpLocks/>
              <a:stCxn id="20" idx="3"/>
              <a:endCxn id="28" idx="1"/>
            </p:cNvCxnSpPr>
            <p:nvPr/>
          </p:nvCxnSpPr>
          <p:spPr>
            <a:xfrm flipV="1">
              <a:off x="1863694" y="5212826"/>
              <a:ext cx="1375030" cy="671058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238724" y="4864320"/>
              <a:ext cx="879111" cy="6970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Connecteur : en angle 32"/>
            <p:cNvCxnSpPr>
              <a:cxnSpLocks/>
              <a:endCxn id="28" idx="1"/>
            </p:cNvCxnSpPr>
            <p:nvPr/>
          </p:nvCxnSpPr>
          <p:spPr>
            <a:xfrm>
              <a:off x="1860505" y="3929291"/>
              <a:ext cx="1378219" cy="128353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ZoneTexte 92"/>
            <p:cNvSpPr txBox="1"/>
            <p:nvPr/>
          </p:nvSpPr>
          <p:spPr>
            <a:xfrm>
              <a:off x="4116184" y="4751160"/>
              <a:ext cx="11272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Adaptive</a:t>
              </a:r>
            </a:p>
            <a:p>
              <a:r>
                <a:rPr lang="fr-FR" dirty="0" err="1"/>
                <a:t>sampling</a:t>
              </a:r>
              <a:endParaRPr lang="fr-FR" dirty="0"/>
            </a:p>
            <a:p>
              <a:r>
                <a:rPr lang="fr-FR" dirty="0" err="1"/>
                <a:t>map</a:t>
              </a:r>
              <a:endParaRPr lang="fr-FR" dirty="0"/>
            </a:p>
          </p:txBody>
        </p:sp>
        <p:cxnSp>
          <p:nvCxnSpPr>
            <p:cNvPr id="110" name="Connecteur droit 109"/>
            <p:cNvCxnSpPr>
              <a:cxnSpLocks/>
            </p:cNvCxnSpPr>
            <p:nvPr/>
          </p:nvCxnSpPr>
          <p:spPr>
            <a:xfrm flipV="1">
              <a:off x="1791483" y="3663008"/>
              <a:ext cx="758131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>
              <a:cxnSpLocks/>
            </p:cNvCxnSpPr>
            <p:nvPr/>
          </p:nvCxnSpPr>
          <p:spPr>
            <a:xfrm>
              <a:off x="2549614" y="3669047"/>
              <a:ext cx="0" cy="26096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/>
          <p:cNvGrpSpPr/>
          <p:nvPr/>
        </p:nvGrpSpPr>
        <p:grpSpPr>
          <a:xfrm>
            <a:off x="375922" y="2960964"/>
            <a:ext cx="2090059" cy="1923903"/>
            <a:chOff x="375922" y="2960964"/>
            <a:chExt cx="2090059" cy="1923903"/>
          </a:xfrm>
        </p:grpSpPr>
        <p:sp>
          <p:nvSpPr>
            <p:cNvPr id="91" name="ZoneTexte 90"/>
            <p:cNvSpPr txBox="1"/>
            <p:nvPr/>
          </p:nvSpPr>
          <p:spPr>
            <a:xfrm>
              <a:off x="375922" y="2960964"/>
              <a:ext cx="2090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Uniform rendering</a:t>
              </a:r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737601" y="3396726"/>
              <a:ext cx="1371600" cy="1488141"/>
              <a:chOff x="737601" y="3396726"/>
              <a:chExt cx="1371600" cy="1488141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737601" y="3396726"/>
                <a:ext cx="1371600" cy="148814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1" name="Groupe 10"/>
              <p:cNvGrpSpPr/>
              <p:nvPr/>
            </p:nvGrpSpPr>
            <p:grpSpPr>
              <a:xfrm>
                <a:off x="901585" y="3518580"/>
                <a:ext cx="1035297" cy="1219168"/>
                <a:chOff x="901585" y="3518580"/>
                <a:chExt cx="1035297" cy="1219168"/>
              </a:xfrm>
            </p:grpSpPr>
            <p:grpSp>
              <p:nvGrpSpPr>
                <p:cNvPr id="4" name="Groupe 3"/>
                <p:cNvGrpSpPr/>
                <p:nvPr/>
              </p:nvGrpSpPr>
              <p:grpSpPr>
                <a:xfrm>
                  <a:off x="901585" y="3518580"/>
                  <a:ext cx="879111" cy="736120"/>
                  <a:chOff x="901585" y="3518580"/>
                  <a:chExt cx="879111" cy="736120"/>
                </a:xfrm>
              </p:grpSpPr>
              <p:sp>
                <p:nvSpPr>
                  <p:cNvPr id="17" name="Rectangle 16"/>
                  <p:cNvSpPr/>
                  <p:nvPr/>
                </p:nvSpPr>
                <p:spPr>
                  <a:xfrm>
                    <a:off x="901585" y="3557689"/>
                    <a:ext cx="879111" cy="697011"/>
                  </a:xfrm>
                  <a:prstGeom prst="rect">
                    <a:avLst/>
                  </a:prstGeom>
                  <a:solidFill>
                    <a:srgbClr val="F5E7CC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" name="ZoneTexte 2"/>
                  <p:cNvSpPr txBox="1"/>
                  <p:nvPr/>
                </p:nvSpPr>
                <p:spPr>
                  <a:xfrm>
                    <a:off x="1038799" y="3518580"/>
                    <a:ext cx="60785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dirty="0" err="1"/>
                      <a:t>color</a:t>
                    </a:r>
                    <a:endParaRPr lang="fr-FR" sz="1400" dirty="0"/>
                  </a:p>
                </p:txBody>
              </p:sp>
            </p:grpSp>
            <p:grpSp>
              <p:nvGrpSpPr>
                <p:cNvPr id="5" name="Groupe 4"/>
                <p:cNvGrpSpPr/>
                <p:nvPr/>
              </p:nvGrpSpPr>
              <p:grpSpPr>
                <a:xfrm>
                  <a:off x="981394" y="3753016"/>
                  <a:ext cx="879111" cy="740426"/>
                  <a:chOff x="981394" y="3753016"/>
                  <a:chExt cx="879111" cy="740426"/>
                </a:xfrm>
              </p:grpSpPr>
              <p:sp>
                <p:nvSpPr>
                  <p:cNvPr id="18" name="Rectangle 17"/>
                  <p:cNvSpPr/>
                  <p:nvPr/>
                </p:nvSpPr>
                <p:spPr>
                  <a:xfrm>
                    <a:off x="981394" y="3796431"/>
                    <a:ext cx="879111" cy="697011"/>
                  </a:xfrm>
                  <a:prstGeom prst="rect">
                    <a:avLst/>
                  </a:prstGeom>
                  <a:solidFill>
                    <a:srgbClr val="EFC096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1" name="ZoneTexte 100"/>
                  <p:cNvSpPr txBox="1"/>
                  <p:nvPr/>
                </p:nvSpPr>
                <p:spPr>
                  <a:xfrm>
                    <a:off x="1211548" y="3753016"/>
                    <a:ext cx="43409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dirty="0" err="1"/>
                      <a:t>cov</a:t>
                    </a:r>
                    <a:endParaRPr lang="fr-FR" sz="1400" dirty="0"/>
                  </a:p>
                </p:txBody>
              </p:sp>
            </p:grpSp>
            <p:grpSp>
              <p:nvGrpSpPr>
                <p:cNvPr id="10" name="Groupe 9"/>
                <p:cNvGrpSpPr/>
                <p:nvPr/>
              </p:nvGrpSpPr>
              <p:grpSpPr>
                <a:xfrm>
                  <a:off x="1057771" y="4008904"/>
                  <a:ext cx="879111" cy="728844"/>
                  <a:chOff x="1057771" y="4008904"/>
                  <a:chExt cx="879111" cy="728844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1057771" y="4040737"/>
                    <a:ext cx="879111" cy="697011"/>
                  </a:xfrm>
                  <a:prstGeom prst="rect">
                    <a:avLst/>
                  </a:prstGeom>
                  <a:solidFill>
                    <a:srgbClr val="BBDACB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2" name="ZoneTexte 101"/>
                  <p:cNvSpPr txBox="1"/>
                  <p:nvPr/>
                </p:nvSpPr>
                <p:spPr>
                  <a:xfrm>
                    <a:off x="1223076" y="4008904"/>
                    <a:ext cx="54322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dirty="0" err="1"/>
                      <a:t>histo</a:t>
                    </a:r>
                    <a:endParaRPr lang="fr-FR" sz="1400" dirty="0"/>
                  </a:p>
                </p:txBody>
              </p:sp>
            </p:grpSp>
          </p:grpSp>
        </p:grpSp>
      </p:grpSp>
      <p:grpSp>
        <p:nvGrpSpPr>
          <p:cNvPr id="14" name="Groupe 13"/>
          <p:cNvGrpSpPr/>
          <p:nvPr/>
        </p:nvGrpSpPr>
        <p:grpSpPr>
          <a:xfrm>
            <a:off x="6384872" y="1391014"/>
            <a:ext cx="5166438" cy="4841375"/>
            <a:chOff x="6384872" y="1391014"/>
            <a:chExt cx="5166438" cy="4841375"/>
          </a:xfrm>
        </p:grpSpPr>
        <p:sp>
          <p:nvSpPr>
            <p:cNvPr id="78" name="Rectangle 77"/>
            <p:cNvSpPr/>
            <p:nvPr/>
          </p:nvSpPr>
          <p:spPr>
            <a:xfrm>
              <a:off x="6384872" y="5535378"/>
              <a:ext cx="879111" cy="697011"/>
            </a:xfrm>
            <a:prstGeom prst="rect">
              <a:avLst/>
            </a:prstGeom>
            <a:solidFill>
              <a:srgbClr val="F5E7CC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Flèche : bas 78"/>
            <p:cNvSpPr/>
            <p:nvPr/>
          </p:nvSpPr>
          <p:spPr>
            <a:xfrm>
              <a:off x="6691250" y="4964919"/>
              <a:ext cx="259976" cy="463112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651909" y="4864320"/>
              <a:ext cx="879111" cy="6970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2" name="Connecteur : en angle 81"/>
            <p:cNvCxnSpPr>
              <a:cxnSpLocks/>
              <a:endCxn id="81" idx="1"/>
            </p:cNvCxnSpPr>
            <p:nvPr/>
          </p:nvCxnSpPr>
          <p:spPr>
            <a:xfrm>
              <a:off x="7273690" y="3929291"/>
              <a:ext cx="1378219" cy="128353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 : en angle 82"/>
            <p:cNvCxnSpPr>
              <a:cxnSpLocks/>
              <a:endCxn id="81" idx="1"/>
            </p:cNvCxnSpPr>
            <p:nvPr/>
          </p:nvCxnSpPr>
          <p:spPr>
            <a:xfrm flipV="1">
              <a:off x="7276879" y="5212826"/>
              <a:ext cx="1375030" cy="671058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e 83"/>
            <p:cNvGrpSpPr/>
            <p:nvPr/>
          </p:nvGrpSpPr>
          <p:grpSpPr>
            <a:xfrm>
              <a:off x="10130373" y="1391014"/>
              <a:ext cx="1371600" cy="1488141"/>
              <a:chOff x="1855694" y="2931459"/>
              <a:chExt cx="1371600" cy="1488141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1855694" y="2931459"/>
                <a:ext cx="1371600" cy="148814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86" name="Groupe 85"/>
              <p:cNvGrpSpPr/>
              <p:nvPr/>
            </p:nvGrpSpPr>
            <p:grpSpPr>
              <a:xfrm>
                <a:off x="2019678" y="3092422"/>
                <a:ext cx="1035297" cy="1180059"/>
                <a:chOff x="4126005" y="1729787"/>
                <a:chExt cx="1035297" cy="1180059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4126005" y="1729787"/>
                  <a:ext cx="879111" cy="697011"/>
                </a:xfrm>
                <a:prstGeom prst="rect">
                  <a:avLst/>
                </a:prstGeom>
                <a:solidFill>
                  <a:srgbClr val="F5E7CC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4205814" y="1968529"/>
                  <a:ext cx="879111" cy="697011"/>
                </a:xfrm>
                <a:prstGeom prst="rect">
                  <a:avLst/>
                </a:prstGeom>
                <a:solidFill>
                  <a:srgbClr val="EFC09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4282191" y="2212835"/>
                  <a:ext cx="879111" cy="697011"/>
                </a:xfrm>
                <a:prstGeom prst="rect">
                  <a:avLst/>
                </a:prstGeom>
                <a:solidFill>
                  <a:srgbClr val="BBDACB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90" name="Connecteur : en angle 89"/>
            <p:cNvCxnSpPr>
              <a:cxnSpLocks/>
              <a:endCxn id="85" idx="1"/>
            </p:cNvCxnSpPr>
            <p:nvPr/>
          </p:nvCxnSpPr>
          <p:spPr>
            <a:xfrm rot="5400000" flipH="1" flipV="1">
              <a:off x="8264980" y="2998927"/>
              <a:ext cx="2729235" cy="1001552"/>
            </a:xfrm>
            <a:prstGeom prst="bentConnector2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avec flèche 95"/>
            <p:cNvCxnSpPr>
              <a:cxnSpLocks/>
            </p:cNvCxnSpPr>
            <p:nvPr/>
          </p:nvCxnSpPr>
          <p:spPr>
            <a:xfrm>
              <a:off x="10481673" y="4371184"/>
              <a:ext cx="669001" cy="1"/>
            </a:xfrm>
            <a:prstGeom prst="straightConnector1">
              <a:avLst/>
            </a:prstGeom>
            <a:ln w="57150">
              <a:solidFill>
                <a:schemeClr val="tx1">
                  <a:lumMod val="40000"/>
                  <a:lumOff val="6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>
              <a:cxnSpLocks/>
            </p:cNvCxnSpPr>
            <p:nvPr/>
          </p:nvCxnSpPr>
          <p:spPr>
            <a:xfrm flipV="1">
              <a:off x="7206881" y="3663008"/>
              <a:ext cx="758131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>
              <a:cxnSpLocks/>
            </p:cNvCxnSpPr>
            <p:nvPr/>
          </p:nvCxnSpPr>
          <p:spPr>
            <a:xfrm>
              <a:off x="7965012" y="3669047"/>
              <a:ext cx="0" cy="26096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 flipV="1">
              <a:off x="7519433" y="4140796"/>
              <a:ext cx="3253979" cy="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 : en angle 103"/>
            <p:cNvCxnSpPr>
              <a:cxnSpLocks/>
            </p:cNvCxnSpPr>
            <p:nvPr/>
          </p:nvCxnSpPr>
          <p:spPr>
            <a:xfrm rot="16200000" flipH="1">
              <a:off x="10532766" y="3122252"/>
              <a:ext cx="1261642" cy="775447"/>
            </a:xfrm>
            <a:prstGeom prst="bentConnector2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ZoneTexte 105"/>
          <p:cNvSpPr txBox="1"/>
          <p:nvPr/>
        </p:nvSpPr>
        <p:spPr>
          <a:xfrm>
            <a:off x="2048617" y="5212825"/>
            <a:ext cx="165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Computations</a:t>
            </a:r>
          </a:p>
        </p:txBody>
      </p:sp>
    </p:spTree>
    <p:extLst>
      <p:ext uri="{BB962C8B-B14F-4D97-AF65-F5344CB8AC3E}">
        <p14:creationId xmlns:p14="http://schemas.microsoft.com/office/powerpoint/2010/main" val="210154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Application in rendering: Monte Carlo </a:t>
            </a:r>
            <a:r>
              <a:rPr lang="fr-FR" i="1" dirty="0" err="1"/>
              <a:t>path</a:t>
            </a:r>
            <a:r>
              <a:rPr lang="fr-FR" i="1" dirty="0"/>
              <a:t> tracing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grpSp>
        <p:nvGrpSpPr>
          <p:cNvPr id="25" name="Groupe 24"/>
          <p:cNvGrpSpPr/>
          <p:nvPr/>
        </p:nvGrpSpPr>
        <p:grpSpPr>
          <a:xfrm rot="1244055">
            <a:off x="718896" y="2341333"/>
            <a:ext cx="2730656" cy="1358467"/>
            <a:chOff x="1672439" y="2274465"/>
            <a:chExt cx="1708053" cy="849735"/>
          </a:xfrm>
        </p:grpSpPr>
        <p:grpSp>
          <p:nvGrpSpPr>
            <p:cNvPr id="9" name="Groupe 8"/>
            <p:cNvGrpSpPr/>
            <p:nvPr/>
          </p:nvGrpSpPr>
          <p:grpSpPr>
            <a:xfrm>
              <a:off x="1672439" y="2274465"/>
              <a:ext cx="1708053" cy="849735"/>
              <a:chOff x="1342239" y="2617365"/>
              <a:chExt cx="3338817" cy="1661020"/>
            </a:xfrm>
          </p:grpSpPr>
          <p:sp>
            <p:nvSpPr>
              <p:cNvPr id="6" name="Rectangle : coins arrondis 5"/>
              <p:cNvSpPr/>
              <p:nvPr/>
            </p:nvSpPr>
            <p:spPr>
              <a:xfrm>
                <a:off x="1342239" y="2617365"/>
                <a:ext cx="2751589" cy="1661020"/>
              </a:xfrm>
              <a:prstGeom prst="roundRect">
                <a:avLst>
                  <a:gd name="adj" fmla="val 33839"/>
                </a:avLst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093828" y="3078759"/>
                <a:ext cx="293614" cy="738231"/>
              </a:xfrm>
              <a:prstGeom prst="rect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387442" y="2829918"/>
                <a:ext cx="293614" cy="1235912"/>
              </a:xfrm>
              <a:custGeom>
                <a:avLst/>
                <a:gdLst>
                  <a:gd name="connsiteX0" fmla="*/ 0 w 293614"/>
                  <a:gd name="connsiteY0" fmla="*/ 0 h 738231"/>
                  <a:gd name="connsiteX1" fmla="*/ 293614 w 293614"/>
                  <a:gd name="connsiteY1" fmla="*/ 0 h 738231"/>
                  <a:gd name="connsiteX2" fmla="*/ 293614 w 293614"/>
                  <a:gd name="connsiteY2" fmla="*/ 738231 h 738231"/>
                  <a:gd name="connsiteX3" fmla="*/ 0 w 293614"/>
                  <a:gd name="connsiteY3" fmla="*/ 738231 h 738231"/>
                  <a:gd name="connsiteX4" fmla="*/ 0 w 293614"/>
                  <a:gd name="connsiteY4" fmla="*/ 0 h 738231"/>
                  <a:gd name="connsiteX0" fmla="*/ 0 w 293614"/>
                  <a:gd name="connsiteY0" fmla="*/ 266700 h 1004931"/>
                  <a:gd name="connsiteX1" fmla="*/ 291233 w 293614"/>
                  <a:gd name="connsiteY1" fmla="*/ 0 h 1004931"/>
                  <a:gd name="connsiteX2" fmla="*/ 293614 w 293614"/>
                  <a:gd name="connsiteY2" fmla="*/ 1004931 h 1004931"/>
                  <a:gd name="connsiteX3" fmla="*/ 0 w 293614"/>
                  <a:gd name="connsiteY3" fmla="*/ 1004931 h 1004931"/>
                  <a:gd name="connsiteX4" fmla="*/ 0 w 293614"/>
                  <a:gd name="connsiteY4" fmla="*/ 266700 h 1004931"/>
                  <a:gd name="connsiteX0" fmla="*/ 0 w 293614"/>
                  <a:gd name="connsiteY0" fmla="*/ 266700 h 1235912"/>
                  <a:gd name="connsiteX1" fmla="*/ 291233 w 293614"/>
                  <a:gd name="connsiteY1" fmla="*/ 0 h 1235912"/>
                  <a:gd name="connsiteX2" fmla="*/ 293614 w 293614"/>
                  <a:gd name="connsiteY2" fmla="*/ 1235912 h 1235912"/>
                  <a:gd name="connsiteX3" fmla="*/ 0 w 293614"/>
                  <a:gd name="connsiteY3" fmla="*/ 1004931 h 1235912"/>
                  <a:gd name="connsiteX4" fmla="*/ 0 w 293614"/>
                  <a:gd name="connsiteY4" fmla="*/ 266700 h 123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614" h="1235912">
                    <a:moveTo>
                      <a:pt x="0" y="266700"/>
                    </a:moveTo>
                    <a:lnTo>
                      <a:pt x="291233" y="0"/>
                    </a:lnTo>
                    <a:cubicBezTo>
                      <a:pt x="292027" y="334977"/>
                      <a:pt x="292820" y="900935"/>
                      <a:pt x="293614" y="1235912"/>
                    </a:cubicBezTo>
                    <a:lnTo>
                      <a:pt x="0" y="1004931"/>
                    </a:lnTo>
                    <a:lnTo>
                      <a:pt x="0" y="266700"/>
                    </a:lnTo>
                    <a:close/>
                  </a:path>
                </a:pathLst>
              </a:cu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" name="Groupe 23"/>
            <p:cNvGrpSpPr/>
            <p:nvPr/>
          </p:nvGrpSpPr>
          <p:grpSpPr>
            <a:xfrm>
              <a:off x="2376260" y="2395508"/>
              <a:ext cx="71628" cy="607648"/>
              <a:chOff x="1948051" y="2395508"/>
              <a:chExt cx="71628" cy="607648"/>
            </a:xfrm>
          </p:grpSpPr>
          <p:cxnSp>
            <p:nvCxnSpPr>
              <p:cNvPr id="11" name="Connecteur droit 10"/>
              <p:cNvCxnSpPr/>
              <p:nvPr/>
            </p:nvCxnSpPr>
            <p:spPr>
              <a:xfrm>
                <a:off x="1948051" y="2395508"/>
                <a:ext cx="0" cy="607648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>
                <a:cxnSpLocks/>
              </p:cNvCxnSpPr>
              <p:nvPr/>
            </p:nvCxnSpPr>
            <p:spPr>
              <a:xfrm flipH="1">
                <a:off x="1948051" y="2395508"/>
                <a:ext cx="7162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>
                <a:cxnSpLocks/>
              </p:cNvCxnSpPr>
              <p:nvPr/>
            </p:nvCxnSpPr>
            <p:spPr>
              <a:xfrm flipH="1">
                <a:off x="1948051" y="3003156"/>
                <a:ext cx="7162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>
                <a:cxnSpLocks/>
              </p:cNvCxnSpPr>
              <p:nvPr/>
            </p:nvCxnSpPr>
            <p:spPr>
              <a:xfrm flipH="1">
                <a:off x="1948051" y="2699332"/>
                <a:ext cx="7162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>
                <a:cxnSpLocks/>
              </p:cNvCxnSpPr>
              <p:nvPr/>
            </p:nvCxnSpPr>
            <p:spPr>
              <a:xfrm flipH="1">
                <a:off x="1948051" y="2547420"/>
                <a:ext cx="7162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>
                <a:cxnSpLocks/>
              </p:cNvCxnSpPr>
              <p:nvPr/>
            </p:nvCxnSpPr>
            <p:spPr>
              <a:xfrm flipH="1">
                <a:off x="1948051" y="2851244"/>
                <a:ext cx="7162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Graphique 2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07090" y="1640635"/>
            <a:ext cx="4494719" cy="3379488"/>
          </a:xfrm>
          <a:prstGeom prst="rect">
            <a:avLst/>
          </a:prstGeom>
        </p:spPr>
      </p:pic>
      <p:cxnSp>
        <p:nvCxnSpPr>
          <p:cNvPr id="32" name="Connecteur droit avec flèche 31"/>
          <p:cNvCxnSpPr>
            <a:cxnSpLocks/>
          </p:cNvCxnSpPr>
          <p:nvPr/>
        </p:nvCxnSpPr>
        <p:spPr>
          <a:xfrm>
            <a:off x="1801906" y="3110753"/>
            <a:ext cx="1299882" cy="62753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>
            <a:cxnSpLocks/>
          </p:cNvCxnSpPr>
          <p:nvPr/>
        </p:nvCxnSpPr>
        <p:spPr>
          <a:xfrm>
            <a:off x="3067050" y="3168650"/>
            <a:ext cx="4669491" cy="160057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e 98"/>
          <p:cNvGrpSpPr/>
          <p:nvPr/>
        </p:nvGrpSpPr>
        <p:grpSpPr>
          <a:xfrm rot="1244055">
            <a:off x="2818412" y="1639719"/>
            <a:ext cx="2730656" cy="1358467"/>
            <a:chOff x="1672439" y="2274465"/>
            <a:chExt cx="1708053" cy="849735"/>
          </a:xfrm>
        </p:grpSpPr>
        <p:grpSp>
          <p:nvGrpSpPr>
            <p:cNvPr id="100" name="Groupe 99"/>
            <p:cNvGrpSpPr/>
            <p:nvPr/>
          </p:nvGrpSpPr>
          <p:grpSpPr>
            <a:xfrm>
              <a:off x="1672439" y="2274465"/>
              <a:ext cx="1708053" cy="849735"/>
              <a:chOff x="1342239" y="2617365"/>
              <a:chExt cx="3338817" cy="1661020"/>
            </a:xfrm>
          </p:grpSpPr>
          <p:sp>
            <p:nvSpPr>
              <p:cNvPr id="108" name="Rectangle : coins arrondis 107"/>
              <p:cNvSpPr/>
              <p:nvPr/>
            </p:nvSpPr>
            <p:spPr>
              <a:xfrm>
                <a:off x="1342239" y="2617365"/>
                <a:ext cx="2751589" cy="1661020"/>
              </a:xfrm>
              <a:prstGeom prst="roundRect">
                <a:avLst>
                  <a:gd name="adj" fmla="val 33839"/>
                </a:avLst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4093828" y="3078759"/>
                <a:ext cx="293614" cy="738231"/>
              </a:xfrm>
              <a:prstGeom prst="rect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" name="Rectangle 7"/>
              <p:cNvSpPr/>
              <p:nvPr/>
            </p:nvSpPr>
            <p:spPr>
              <a:xfrm>
                <a:off x="4387442" y="2829918"/>
                <a:ext cx="293614" cy="1235912"/>
              </a:xfrm>
              <a:custGeom>
                <a:avLst/>
                <a:gdLst>
                  <a:gd name="connsiteX0" fmla="*/ 0 w 293614"/>
                  <a:gd name="connsiteY0" fmla="*/ 0 h 738231"/>
                  <a:gd name="connsiteX1" fmla="*/ 293614 w 293614"/>
                  <a:gd name="connsiteY1" fmla="*/ 0 h 738231"/>
                  <a:gd name="connsiteX2" fmla="*/ 293614 w 293614"/>
                  <a:gd name="connsiteY2" fmla="*/ 738231 h 738231"/>
                  <a:gd name="connsiteX3" fmla="*/ 0 w 293614"/>
                  <a:gd name="connsiteY3" fmla="*/ 738231 h 738231"/>
                  <a:gd name="connsiteX4" fmla="*/ 0 w 293614"/>
                  <a:gd name="connsiteY4" fmla="*/ 0 h 738231"/>
                  <a:gd name="connsiteX0" fmla="*/ 0 w 293614"/>
                  <a:gd name="connsiteY0" fmla="*/ 266700 h 1004931"/>
                  <a:gd name="connsiteX1" fmla="*/ 291233 w 293614"/>
                  <a:gd name="connsiteY1" fmla="*/ 0 h 1004931"/>
                  <a:gd name="connsiteX2" fmla="*/ 293614 w 293614"/>
                  <a:gd name="connsiteY2" fmla="*/ 1004931 h 1004931"/>
                  <a:gd name="connsiteX3" fmla="*/ 0 w 293614"/>
                  <a:gd name="connsiteY3" fmla="*/ 1004931 h 1004931"/>
                  <a:gd name="connsiteX4" fmla="*/ 0 w 293614"/>
                  <a:gd name="connsiteY4" fmla="*/ 266700 h 1004931"/>
                  <a:gd name="connsiteX0" fmla="*/ 0 w 293614"/>
                  <a:gd name="connsiteY0" fmla="*/ 266700 h 1235912"/>
                  <a:gd name="connsiteX1" fmla="*/ 291233 w 293614"/>
                  <a:gd name="connsiteY1" fmla="*/ 0 h 1235912"/>
                  <a:gd name="connsiteX2" fmla="*/ 293614 w 293614"/>
                  <a:gd name="connsiteY2" fmla="*/ 1235912 h 1235912"/>
                  <a:gd name="connsiteX3" fmla="*/ 0 w 293614"/>
                  <a:gd name="connsiteY3" fmla="*/ 1004931 h 1235912"/>
                  <a:gd name="connsiteX4" fmla="*/ 0 w 293614"/>
                  <a:gd name="connsiteY4" fmla="*/ 266700 h 123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614" h="1235912">
                    <a:moveTo>
                      <a:pt x="0" y="266700"/>
                    </a:moveTo>
                    <a:lnTo>
                      <a:pt x="291233" y="0"/>
                    </a:lnTo>
                    <a:cubicBezTo>
                      <a:pt x="292027" y="334977"/>
                      <a:pt x="292820" y="900935"/>
                      <a:pt x="293614" y="1235912"/>
                    </a:cubicBezTo>
                    <a:lnTo>
                      <a:pt x="0" y="1004931"/>
                    </a:lnTo>
                    <a:lnTo>
                      <a:pt x="0" y="266700"/>
                    </a:lnTo>
                    <a:close/>
                  </a:path>
                </a:pathLst>
              </a:cu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1" name="Groupe 100"/>
            <p:cNvGrpSpPr/>
            <p:nvPr/>
          </p:nvGrpSpPr>
          <p:grpSpPr>
            <a:xfrm>
              <a:off x="2376260" y="2395508"/>
              <a:ext cx="71628" cy="607648"/>
              <a:chOff x="1948051" y="2395508"/>
              <a:chExt cx="71628" cy="607648"/>
            </a:xfrm>
          </p:grpSpPr>
          <p:cxnSp>
            <p:nvCxnSpPr>
              <p:cNvPr id="102" name="Connecteur droit 101"/>
              <p:cNvCxnSpPr/>
              <p:nvPr/>
            </p:nvCxnSpPr>
            <p:spPr>
              <a:xfrm>
                <a:off x="1948051" y="2395508"/>
                <a:ext cx="0" cy="607648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/>
              <p:cNvCxnSpPr>
                <a:cxnSpLocks/>
              </p:cNvCxnSpPr>
              <p:nvPr/>
            </p:nvCxnSpPr>
            <p:spPr>
              <a:xfrm flipH="1">
                <a:off x="1948051" y="2395508"/>
                <a:ext cx="7162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/>
              <p:cNvCxnSpPr>
                <a:cxnSpLocks/>
              </p:cNvCxnSpPr>
              <p:nvPr/>
            </p:nvCxnSpPr>
            <p:spPr>
              <a:xfrm flipH="1">
                <a:off x="1948051" y="3003156"/>
                <a:ext cx="7162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/>
              <p:cNvCxnSpPr>
                <a:cxnSpLocks/>
              </p:cNvCxnSpPr>
              <p:nvPr/>
            </p:nvCxnSpPr>
            <p:spPr>
              <a:xfrm flipH="1">
                <a:off x="1948051" y="2699332"/>
                <a:ext cx="7162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/>
              <p:cNvCxnSpPr>
                <a:cxnSpLocks/>
              </p:cNvCxnSpPr>
              <p:nvPr/>
            </p:nvCxnSpPr>
            <p:spPr>
              <a:xfrm flipH="1">
                <a:off x="1948051" y="2547420"/>
                <a:ext cx="7162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/>
              <p:cNvCxnSpPr>
                <a:cxnSpLocks/>
              </p:cNvCxnSpPr>
              <p:nvPr/>
            </p:nvCxnSpPr>
            <p:spPr>
              <a:xfrm flipH="1">
                <a:off x="1948051" y="2851244"/>
                <a:ext cx="7162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8" name="Connecteur droit avec flèche 77"/>
          <p:cNvCxnSpPr>
            <a:cxnSpLocks/>
          </p:cNvCxnSpPr>
          <p:nvPr/>
        </p:nvCxnSpPr>
        <p:spPr>
          <a:xfrm flipV="1">
            <a:off x="7720013" y="4545106"/>
            <a:ext cx="2283567" cy="212632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>
            <a:cxnSpLocks/>
          </p:cNvCxnSpPr>
          <p:nvPr/>
        </p:nvCxnSpPr>
        <p:spPr>
          <a:xfrm flipH="1" flipV="1">
            <a:off x="6429376" y="1985964"/>
            <a:ext cx="3538537" cy="254317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>
            <a:cxnSpLocks/>
          </p:cNvCxnSpPr>
          <p:nvPr/>
        </p:nvCxnSpPr>
        <p:spPr>
          <a:xfrm>
            <a:off x="3952071" y="2287120"/>
            <a:ext cx="1121317" cy="566693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>
            <a:cxnSpLocks/>
          </p:cNvCxnSpPr>
          <p:nvPr/>
        </p:nvCxnSpPr>
        <p:spPr>
          <a:xfrm>
            <a:off x="5057132" y="2854611"/>
            <a:ext cx="3452889" cy="354267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>
            <a:cxnSpLocks/>
          </p:cNvCxnSpPr>
          <p:nvPr/>
        </p:nvCxnSpPr>
        <p:spPr>
          <a:xfrm flipV="1">
            <a:off x="8512175" y="2133600"/>
            <a:ext cx="416672" cy="1069975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>
            <a:cxnSpLocks/>
          </p:cNvCxnSpPr>
          <p:nvPr/>
        </p:nvCxnSpPr>
        <p:spPr>
          <a:xfrm flipH="1">
            <a:off x="7581900" y="2128297"/>
            <a:ext cx="1346947" cy="352991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2206376" y="5212776"/>
            <a:ext cx="7777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1 </a:t>
            </a:r>
            <a:r>
              <a:rPr lang="fr-FR" sz="2800" dirty="0" err="1">
                <a:solidFill>
                  <a:srgbClr val="FF0000"/>
                </a:solidFill>
              </a:rPr>
              <a:t>sample</a:t>
            </a:r>
            <a:r>
              <a:rPr lang="fr-FR" sz="2800" dirty="0"/>
              <a:t> = RGB </a:t>
            </a:r>
            <a:r>
              <a:rPr lang="fr-FR" sz="2800" dirty="0" err="1"/>
              <a:t>color</a:t>
            </a:r>
            <a:r>
              <a:rPr lang="fr-FR" sz="2800" dirty="0"/>
              <a:t> value for 1 </a:t>
            </a:r>
            <a:r>
              <a:rPr lang="fr-FR" sz="2800" dirty="0" err="1"/>
              <a:t>random</a:t>
            </a:r>
            <a:r>
              <a:rPr lang="fr-FR" sz="2800" dirty="0"/>
              <a:t> </a:t>
            </a:r>
            <a:r>
              <a:rPr lang="fr-FR" sz="2800" dirty="0" err="1"/>
              <a:t>path</a:t>
            </a:r>
            <a:endParaRPr lang="fr-FR" sz="2800" dirty="0"/>
          </a:p>
        </p:txBody>
      </p:sp>
      <p:sp>
        <p:nvSpPr>
          <p:cNvPr id="40" name="ZoneTexte 39"/>
          <p:cNvSpPr txBox="1"/>
          <p:nvPr/>
        </p:nvSpPr>
        <p:spPr>
          <a:xfrm>
            <a:off x="3512464" y="5722330"/>
            <a:ext cx="5165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1 pixel = </a:t>
            </a:r>
            <a:r>
              <a:rPr lang="fr-FR" sz="2800" dirty="0" err="1"/>
              <a:t>average</a:t>
            </a:r>
            <a:r>
              <a:rPr lang="fr-FR" sz="2800" dirty="0"/>
              <a:t> of n </a:t>
            </a:r>
            <a:r>
              <a:rPr lang="fr-FR" sz="2800" dirty="0" err="1"/>
              <a:t>samples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28217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Extensions: adaptive </a:t>
            </a:r>
            <a:r>
              <a:rPr lang="fr-FR" dirty="0" err="1"/>
              <a:t>sampling</a:t>
            </a:r>
            <a:r>
              <a:rPr lang="fr-FR" dirty="0"/>
              <a:t> computation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395560" y="2081424"/>
            <a:ext cx="6446940" cy="1930495"/>
          </a:xfrm>
        </p:spPr>
        <p:txBody>
          <a:bodyPr rtlCol="0">
            <a:normAutofit lnSpcReduction="10000"/>
          </a:bodyPr>
          <a:lstStyle/>
          <a:p>
            <a:r>
              <a:rPr lang="fr-FR" dirty="0"/>
              <a:t>Inputs</a:t>
            </a:r>
          </a:p>
          <a:p>
            <a:pPr lvl="1"/>
            <a:r>
              <a:rPr lang="fr-FR" dirty="0"/>
              <a:t>Total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samples</a:t>
            </a:r>
            <a:r>
              <a:rPr lang="fr-FR" dirty="0"/>
              <a:t> budget</a:t>
            </a:r>
          </a:p>
          <a:p>
            <a:pPr lvl="1"/>
            <a:r>
              <a:rPr lang="fr-FR" dirty="0" err="1"/>
              <a:t>Bounds</a:t>
            </a:r>
            <a:r>
              <a:rPr lang="fr-FR" dirty="0"/>
              <a:t> on the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samples</a:t>
            </a:r>
            <a:r>
              <a:rPr lang="fr-FR" dirty="0"/>
              <a:t> per pixel</a:t>
            </a:r>
          </a:p>
          <a:p>
            <a:r>
              <a:rPr lang="fr-FR" dirty="0"/>
              <a:t>Contributions:</a:t>
            </a:r>
          </a:p>
          <a:p>
            <a:pPr lvl="1"/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estimator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covariance data</a:t>
            </a:r>
          </a:p>
          <a:p>
            <a:pPr lvl="1"/>
            <a:r>
              <a:rPr lang="fr-FR" dirty="0"/>
              <a:t>Fast </a:t>
            </a:r>
            <a:r>
              <a:rPr lang="fr-FR" dirty="0" err="1"/>
              <a:t>dichotomous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to </a:t>
            </a:r>
            <a:r>
              <a:rPr lang="fr-FR" dirty="0" err="1"/>
              <a:t>guarantee</a:t>
            </a:r>
            <a:r>
              <a:rPr lang="fr-FR" dirty="0"/>
              <a:t> </a:t>
            </a:r>
            <a:r>
              <a:rPr lang="fr-FR" dirty="0" err="1"/>
              <a:t>bounds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934459" y="6356350"/>
            <a:ext cx="6323082" cy="365126"/>
          </a:xfrm>
        </p:spPr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751" y="2661283"/>
            <a:ext cx="1146000" cy="3081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945" y="2418643"/>
            <a:ext cx="716250" cy="265167"/>
          </a:xfrm>
          <a:prstGeom prst="rect">
            <a:avLst/>
          </a:prstGeom>
        </p:spPr>
      </p:pic>
      <p:grpSp>
        <p:nvGrpSpPr>
          <p:cNvPr id="43" name="Groupe 42"/>
          <p:cNvGrpSpPr/>
          <p:nvPr/>
        </p:nvGrpSpPr>
        <p:grpSpPr>
          <a:xfrm>
            <a:off x="322154" y="4964919"/>
            <a:ext cx="1541540" cy="1267470"/>
            <a:chOff x="322154" y="4964919"/>
            <a:chExt cx="1541540" cy="1267470"/>
          </a:xfrm>
        </p:grpSpPr>
        <p:sp>
          <p:nvSpPr>
            <p:cNvPr id="44" name="Rectangle 43"/>
            <p:cNvSpPr/>
            <p:nvPr/>
          </p:nvSpPr>
          <p:spPr>
            <a:xfrm>
              <a:off x="984583" y="5535378"/>
              <a:ext cx="879111" cy="697011"/>
            </a:xfrm>
            <a:prstGeom prst="rect">
              <a:avLst/>
            </a:prstGeom>
            <a:solidFill>
              <a:srgbClr val="F5E7CC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Flèche : bas 44"/>
            <p:cNvSpPr/>
            <p:nvPr/>
          </p:nvSpPr>
          <p:spPr>
            <a:xfrm>
              <a:off x="1290961" y="4964919"/>
              <a:ext cx="259976" cy="463112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322154" y="5015284"/>
              <a:ext cx="10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/>
                <a:t>Filtering</a:t>
              </a:r>
              <a:endParaRPr lang="fr-FR" dirty="0"/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1791483" y="3663008"/>
            <a:ext cx="3451933" cy="2220876"/>
            <a:chOff x="1791483" y="3663008"/>
            <a:chExt cx="3451933" cy="2220876"/>
          </a:xfrm>
        </p:grpSpPr>
        <p:cxnSp>
          <p:nvCxnSpPr>
            <p:cNvPr id="49" name="Connecteur : en angle 48"/>
            <p:cNvCxnSpPr>
              <a:cxnSpLocks/>
              <a:stCxn id="44" idx="3"/>
              <a:endCxn id="50" idx="1"/>
            </p:cNvCxnSpPr>
            <p:nvPr/>
          </p:nvCxnSpPr>
          <p:spPr>
            <a:xfrm flipV="1">
              <a:off x="1863694" y="5212826"/>
              <a:ext cx="1375030" cy="671058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3238724" y="4864320"/>
              <a:ext cx="879111" cy="6970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1" name="Connecteur : en angle 50"/>
            <p:cNvCxnSpPr>
              <a:cxnSpLocks/>
              <a:endCxn id="50" idx="1"/>
            </p:cNvCxnSpPr>
            <p:nvPr/>
          </p:nvCxnSpPr>
          <p:spPr>
            <a:xfrm>
              <a:off x="1860505" y="3929291"/>
              <a:ext cx="1378219" cy="128353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/>
            <p:cNvSpPr txBox="1"/>
            <p:nvPr/>
          </p:nvSpPr>
          <p:spPr>
            <a:xfrm>
              <a:off x="4116184" y="4751160"/>
              <a:ext cx="11272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Adaptive</a:t>
              </a:r>
            </a:p>
            <a:p>
              <a:r>
                <a:rPr lang="fr-FR" dirty="0" err="1"/>
                <a:t>sampling</a:t>
              </a:r>
              <a:endParaRPr lang="fr-FR" dirty="0"/>
            </a:p>
            <a:p>
              <a:r>
                <a:rPr lang="fr-FR" dirty="0" err="1"/>
                <a:t>map</a:t>
              </a:r>
              <a:endParaRPr lang="fr-FR" dirty="0"/>
            </a:p>
          </p:txBody>
        </p:sp>
        <p:cxnSp>
          <p:nvCxnSpPr>
            <p:cNvPr id="53" name="Connecteur droit 52"/>
            <p:cNvCxnSpPr>
              <a:cxnSpLocks/>
            </p:cNvCxnSpPr>
            <p:nvPr/>
          </p:nvCxnSpPr>
          <p:spPr>
            <a:xfrm flipV="1">
              <a:off x="1791483" y="3663008"/>
              <a:ext cx="758131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>
              <a:cxnSpLocks/>
            </p:cNvCxnSpPr>
            <p:nvPr/>
          </p:nvCxnSpPr>
          <p:spPr>
            <a:xfrm>
              <a:off x="2549614" y="3669047"/>
              <a:ext cx="0" cy="26096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/>
          <p:cNvGrpSpPr/>
          <p:nvPr/>
        </p:nvGrpSpPr>
        <p:grpSpPr>
          <a:xfrm>
            <a:off x="375919" y="2960964"/>
            <a:ext cx="2090060" cy="1923903"/>
            <a:chOff x="375919" y="2960964"/>
            <a:chExt cx="2090060" cy="1923903"/>
          </a:xfrm>
        </p:grpSpPr>
        <p:sp>
          <p:nvSpPr>
            <p:cNvPr id="56" name="ZoneTexte 55"/>
            <p:cNvSpPr txBox="1"/>
            <p:nvPr/>
          </p:nvSpPr>
          <p:spPr>
            <a:xfrm>
              <a:off x="375919" y="2960964"/>
              <a:ext cx="2090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Uniform rendering</a:t>
              </a:r>
            </a:p>
          </p:txBody>
        </p:sp>
        <p:grpSp>
          <p:nvGrpSpPr>
            <p:cNvPr id="57" name="Groupe 56"/>
            <p:cNvGrpSpPr/>
            <p:nvPr/>
          </p:nvGrpSpPr>
          <p:grpSpPr>
            <a:xfrm>
              <a:off x="737601" y="3396726"/>
              <a:ext cx="1371600" cy="1488141"/>
              <a:chOff x="737601" y="3396726"/>
              <a:chExt cx="1371600" cy="1488141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737601" y="3396726"/>
                <a:ext cx="1371600" cy="148814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9" name="Groupe 58"/>
              <p:cNvGrpSpPr/>
              <p:nvPr/>
            </p:nvGrpSpPr>
            <p:grpSpPr>
              <a:xfrm>
                <a:off x="901585" y="3518580"/>
                <a:ext cx="1035297" cy="1219168"/>
                <a:chOff x="901585" y="3518580"/>
                <a:chExt cx="1035297" cy="1219168"/>
              </a:xfrm>
            </p:grpSpPr>
            <p:grpSp>
              <p:nvGrpSpPr>
                <p:cNvPr id="60" name="Groupe 59"/>
                <p:cNvGrpSpPr/>
                <p:nvPr/>
              </p:nvGrpSpPr>
              <p:grpSpPr>
                <a:xfrm>
                  <a:off x="901585" y="3518580"/>
                  <a:ext cx="879111" cy="736120"/>
                  <a:chOff x="901585" y="3518580"/>
                  <a:chExt cx="879111" cy="736120"/>
                </a:xfrm>
              </p:grpSpPr>
              <p:sp>
                <p:nvSpPr>
                  <p:cNvPr id="67" name="Rectangle 66"/>
                  <p:cNvSpPr/>
                  <p:nvPr/>
                </p:nvSpPr>
                <p:spPr>
                  <a:xfrm>
                    <a:off x="901585" y="3557689"/>
                    <a:ext cx="879111" cy="697011"/>
                  </a:xfrm>
                  <a:prstGeom prst="rect">
                    <a:avLst/>
                  </a:prstGeom>
                  <a:solidFill>
                    <a:srgbClr val="F5E7CC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8" name="ZoneTexte 67"/>
                  <p:cNvSpPr txBox="1"/>
                  <p:nvPr/>
                </p:nvSpPr>
                <p:spPr>
                  <a:xfrm>
                    <a:off x="1038799" y="3518580"/>
                    <a:ext cx="60785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dirty="0" err="1"/>
                      <a:t>color</a:t>
                    </a:r>
                    <a:endParaRPr lang="fr-FR" sz="1400" dirty="0"/>
                  </a:p>
                </p:txBody>
              </p:sp>
            </p:grpSp>
            <p:grpSp>
              <p:nvGrpSpPr>
                <p:cNvPr id="61" name="Groupe 60"/>
                <p:cNvGrpSpPr/>
                <p:nvPr/>
              </p:nvGrpSpPr>
              <p:grpSpPr>
                <a:xfrm>
                  <a:off x="981394" y="3753016"/>
                  <a:ext cx="879111" cy="740426"/>
                  <a:chOff x="981394" y="3753016"/>
                  <a:chExt cx="879111" cy="740426"/>
                </a:xfrm>
              </p:grpSpPr>
              <p:sp>
                <p:nvSpPr>
                  <p:cNvPr id="65" name="Rectangle 64"/>
                  <p:cNvSpPr/>
                  <p:nvPr/>
                </p:nvSpPr>
                <p:spPr>
                  <a:xfrm>
                    <a:off x="981394" y="3796431"/>
                    <a:ext cx="879111" cy="697011"/>
                  </a:xfrm>
                  <a:prstGeom prst="rect">
                    <a:avLst/>
                  </a:prstGeom>
                  <a:solidFill>
                    <a:srgbClr val="EFC096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6" name="ZoneTexte 65"/>
                  <p:cNvSpPr txBox="1"/>
                  <p:nvPr/>
                </p:nvSpPr>
                <p:spPr>
                  <a:xfrm>
                    <a:off x="1211548" y="3753016"/>
                    <a:ext cx="43409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dirty="0" err="1"/>
                      <a:t>cov</a:t>
                    </a:r>
                    <a:endParaRPr lang="fr-FR" sz="1400" dirty="0"/>
                  </a:p>
                </p:txBody>
              </p:sp>
            </p:grpSp>
            <p:grpSp>
              <p:nvGrpSpPr>
                <p:cNvPr id="62" name="Groupe 61"/>
                <p:cNvGrpSpPr/>
                <p:nvPr/>
              </p:nvGrpSpPr>
              <p:grpSpPr>
                <a:xfrm>
                  <a:off x="1057771" y="4008904"/>
                  <a:ext cx="879111" cy="728844"/>
                  <a:chOff x="1057771" y="4008904"/>
                  <a:chExt cx="879111" cy="728844"/>
                </a:xfrm>
              </p:grpSpPr>
              <p:sp>
                <p:nvSpPr>
                  <p:cNvPr id="63" name="Rectangle 62"/>
                  <p:cNvSpPr/>
                  <p:nvPr/>
                </p:nvSpPr>
                <p:spPr>
                  <a:xfrm>
                    <a:off x="1057771" y="4040737"/>
                    <a:ext cx="879111" cy="697011"/>
                  </a:xfrm>
                  <a:prstGeom prst="rect">
                    <a:avLst/>
                  </a:prstGeom>
                  <a:solidFill>
                    <a:srgbClr val="BBDACB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4" name="ZoneTexte 63"/>
                  <p:cNvSpPr txBox="1"/>
                  <p:nvPr/>
                </p:nvSpPr>
                <p:spPr>
                  <a:xfrm>
                    <a:off x="1223076" y="4008904"/>
                    <a:ext cx="54322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dirty="0" err="1"/>
                      <a:t>histo</a:t>
                    </a:r>
                    <a:endParaRPr lang="fr-FR" sz="1400" dirty="0"/>
                  </a:p>
                </p:txBody>
              </p:sp>
            </p:grpSp>
          </p:grpSp>
        </p:grpSp>
      </p:grpSp>
      <p:sp>
        <p:nvSpPr>
          <p:cNvPr id="47" name="ZoneTexte 46"/>
          <p:cNvSpPr txBox="1"/>
          <p:nvPr/>
        </p:nvSpPr>
        <p:spPr>
          <a:xfrm>
            <a:off x="2048615" y="5212825"/>
            <a:ext cx="165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Computations</a:t>
            </a:r>
          </a:p>
        </p:txBody>
      </p:sp>
    </p:spTree>
    <p:extLst>
      <p:ext uri="{BB962C8B-B14F-4D97-AF65-F5344CB8AC3E}">
        <p14:creationId xmlns:p14="http://schemas.microsoft.com/office/powerpoint/2010/main" val="7404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Extensions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9980682" cy="3748088"/>
          </a:xfrm>
        </p:spPr>
        <p:txBody>
          <a:bodyPr rtlCol="0"/>
          <a:lstStyle/>
          <a:p>
            <a:r>
              <a:rPr lang="fr-FR" dirty="0"/>
              <a:t>Multi-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filtering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getting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rid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low-frequency</a:t>
            </a:r>
            <a:r>
              <a:rPr lang="fr-FR" dirty="0">
                <a:sym typeface="Wingdings" panose="05000000000000000000" pitchFamily="2" charset="2"/>
              </a:rPr>
              <a:t> noise</a:t>
            </a:r>
          </a:p>
          <a:p>
            <a:r>
              <a:rPr lang="fr-FR" dirty="0">
                <a:sym typeface="Wingdings" panose="05000000000000000000" pitchFamily="2" charset="2"/>
              </a:rPr>
              <a:t>Adaptive </a:t>
            </a:r>
            <a:r>
              <a:rPr lang="fr-FR" dirty="0" err="1">
                <a:sym typeface="Wingdings" panose="05000000000000000000" pitchFamily="2" charset="2"/>
              </a:rPr>
              <a:t>sampling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Alternating</a:t>
            </a:r>
            <a:r>
              <a:rPr lang="fr-FR" dirty="0">
                <a:sym typeface="Wingdings" panose="05000000000000000000" pitchFamily="2" charset="2"/>
              </a:rPr>
              <a:t> adaptive rendering / </a:t>
            </a:r>
            <a:r>
              <a:rPr lang="fr-FR" dirty="0" err="1">
                <a:sym typeface="Wingdings" panose="05000000000000000000" pitchFamily="2" charset="2"/>
              </a:rPr>
              <a:t>denoising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Number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samples</a:t>
            </a:r>
            <a:r>
              <a:rPr lang="fr-FR" dirty="0">
                <a:sym typeface="Wingdings" panose="05000000000000000000" pitchFamily="2" charset="2"/>
              </a:rPr>
              <a:t> to </a:t>
            </a:r>
            <a:r>
              <a:rPr lang="fr-FR" dirty="0" err="1">
                <a:sym typeface="Wingdings" panose="05000000000000000000" pitchFamily="2" charset="2"/>
              </a:rPr>
              <a:t>render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computed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from</a:t>
            </a:r>
            <a:r>
              <a:rPr lang="fr-FR" dirty="0">
                <a:sym typeface="Wingdings" panose="05000000000000000000" pitchFamily="2" charset="2"/>
              </a:rPr>
              <a:t> covariances and </a:t>
            </a:r>
            <a:r>
              <a:rPr lang="fr-FR" dirty="0" err="1">
                <a:sym typeface="Wingdings" panose="05000000000000000000" pitchFamily="2" charset="2"/>
              </a:rPr>
              <a:t>denoising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results</a:t>
            </a:r>
            <a:endParaRPr lang="fr-FR" dirty="0">
              <a:sym typeface="Wingdings" panose="05000000000000000000" pitchFamily="2" charset="2"/>
            </a:endParaRPr>
          </a:p>
          <a:p>
            <a:r>
              <a:rPr lang="fr-FR" dirty="0" err="1">
                <a:sym typeface="Wingdings" panose="05000000000000000000" pitchFamily="2" charset="2"/>
              </a:rPr>
              <a:t>Animated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sequences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Neighbor</a:t>
            </a:r>
            <a:r>
              <a:rPr lang="fr-FR" dirty="0">
                <a:sym typeface="Wingdings" panose="05000000000000000000" pitchFamily="2" charset="2"/>
              </a:rPr>
              <a:t> patches in </a:t>
            </a:r>
            <a:r>
              <a:rPr lang="fr-FR" dirty="0" err="1">
                <a:sym typeface="Wingdings" panose="05000000000000000000" pitchFamily="2" charset="2"/>
              </a:rPr>
              <a:t>neighbor</a:t>
            </a:r>
            <a:r>
              <a:rPr lang="fr-FR" dirty="0">
                <a:sym typeface="Wingdings" panose="05000000000000000000" pitchFamily="2" charset="2"/>
              </a:rPr>
              <a:t> images</a:t>
            </a: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Enhanced</a:t>
            </a:r>
            <a:r>
              <a:rPr lang="fr-FR" dirty="0">
                <a:sym typeface="Wingdings" panose="05000000000000000000" pitchFamily="2" charset="2"/>
              </a:rPr>
              <a:t> temporal </a:t>
            </a:r>
            <a:r>
              <a:rPr lang="fr-FR" dirty="0" err="1">
                <a:sym typeface="Wingdings" panose="05000000000000000000" pitchFamily="2" charset="2"/>
              </a:rPr>
              <a:t>coherence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168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Bayesian</a:t>
            </a:r>
            <a:r>
              <a:rPr lang="fr-FR" dirty="0"/>
              <a:t> Collaborative </a:t>
            </a:r>
            <a:r>
              <a:rPr lang="fr-FR" dirty="0" err="1"/>
              <a:t>Denoising</a:t>
            </a:r>
            <a:r>
              <a:rPr lang="fr-FR" dirty="0"/>
              <a:t> for Monte Carlo Rendering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Previous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work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: Ray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Histogram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Fusion</a:t>
            </a:r>
          </a:p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Algorithm</a:t>
            </a:r>
            <a:endParaRPr lang="fr-FR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Extensions</a:t>
            </a:r>
          </a:p>
          <a:p>
            <a:pPr rtl="0"/>
            <a:r>
              <a:rPr lang="fr-FR" dirty="0" err="1"/>
              <a:t>Results</a:t>
            </a:r>
            <a:endParaRPr lang="fr-FR" dirty="0"/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Discussion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255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fr-FR" dirty="0" err="1"/>
              <a:t>improving</a:t>
            </a:r>
            <a:r>
              <a:rPr lang="fr-FR" dirty="0"/>
              <a:t> RHF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760" y="1328039"/>
            <a:ext cx="7968961" cy="4873433"/>
          </a:xfrm>
          <a:prstGeom prst="rect">
            <a:avLst/>
          </a:prstGeom>
        </p:spPr>
      </p:pic>
      <p:sp>
        <p:nvSpPr>
          <p:cNvPr id="7" name="Rectangle : coins arrondis 6"/>
          <p:cNvSpPr/>
          <p:nvPr/>
        </p:nvSpPr>
        <p:spPr>
          <a:xfrm>
            <a:off x="6944053" y="5737412"/>
            <a:ext cx="705644" cy="206894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/>
          <p:cNvSpPr/>
          <p:nvPr/>
        </p:nvSpPr>
        <p:spPr>
          <a:xfrm>
            <a:off x="8595519" y="3352800"/>
            <a:ext cx="1053306" cy="206894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/>
          <p:cNvSpPr/>
          <p:nvPr/>
        </p:nvSpPr>
        <p:spPr>
          <a:xfrm>
            <a:off x="6699017" y="4796118"/>
            <a:ext cx="885124" cy="786415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/>
          <p:cNvSpPr/>
          <p:nvPr/>
        </p:nvSpPr>
        <p:spPr>
          <a:xfrm>
            <a:off x="8509887" y="2411506"/>
            <a:ext cx="885124" cy="786415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0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fr-FR" dirty="0" err="1"/>
              <a:t>scene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highly</a:t>
            </a:r>
            <a:r>
              <a:rPr lang="fr-FR" dirty="0"/>
              <a:t> </a:t>
            </a:r>
            <a:r>
              <a:rPr lang="fr-FR" dirty="0" err="1"/>
              <a:t>specular</a:t>
            </a:r>
            <a:r>
              <a:rPr lang="fr-FR" dirty="0"/>
              <a:t> </a:t>
            </a:r>
            <a:r>
              <a:rPr lang="fr-FR" dirty="0" err="1"/>
              <a:t>materials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640" y="1704339"/>
            <a:ext cx="9397201" cy="4120834"/>
          </a:xfrm>
          <a:prstGeom prst="rect">
            <a:avLst/>
          </a:prstGeom>
        </p:spPr>
      </p:pic>
      <p:cxnSp>
        <p:nvCxnSpPr>
          <p:cNvPr id="8" name="Connecteur droit avec flèche 7"/>
          <p:cNvCxnSpPr>
            <a:cxnSpLocks/>
          </p:cNvCxnSpPr>
          <p:nvPr/>
        </p:nvCxnSpPr>
        <p:spPr>
          <a:xfrm>
            <a:off x="10248900" y="1384868"/>
            <a:ext cx="0" cy="3986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</p:cNvCxnSpPr>
          <p:nvPr/>
        </p:nvCxnSpPr>
        <p:spPr>
          <a:xfrm>
            <a:off x="9334500" y="1384868"/>
            <a:ext cx="0" cy="3986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cxnSpLocks/>
          </p:cNvCxnSpPr>
          <p:nvPr/>
        </p:nvCxnSpPr>
        <p:spPr>
          <a:xfrm flipH="1" flipV="1">
            <a:off x="8686801" y="5638801"/>
            <a:ext cx="419099" cy="6054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cxnSpLocks/>
          </p:cNvCxnSpPr>
          <p:nvPr/>
        </p:nvCxnSpPr>
        <p:spPr>
          <a:xfrm flipH="1">
            <a:off x="5009349" y="2360969"/>
            <a:ext cx="143676" cy="3608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cxnSpLocks/>
          </p:cNvCxnSpPr>
          <p:nvPr/>
        </p:nvCxnSpPr>
        <p:spPr>
          <a:xfrm flipH="1">
            <a:off x="5495124" y="2896279"/>
            <a:ext cx="485775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cxnSpLocks/>
          </p:cNvCxnSpPr>
          <p:nvPr/>
        </p:nvCxnSpPr>
        <p:spPr>
          <a:xfrm flipH="1" flipV="1">
            <a:off x="5771749" y="3569849"/>
            <a:ext cx="418299" cy="38778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cxnSpLocks/>
          </p:cNvCxnSpPr>
          <p:nvPr/>
        </p:nvCxnSpPr>
        <p:spPr>
          <a:xfrm flipH="1" flipV="1">
            <a:off x="6467074" y="4608074"/>
            <a:ext cx="418299" cy="38778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cxnSpLocks/>
          </p:cNvCxnSpPr>
          <p:nvPr/>
        </p:nvCxnSpPr>
        <p:spPr>
          <a:xfrm flipH="1" flipV="1">
            <a:off x="7486249" y="2508490"/>
            <a:ext cx="418299" cy="38778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cxnSpLocks/>
          </p:cNvCxnSpPr>
          <p:nvPr/>
        </p:nvCxnSpPr>
        <p:spPr>
          <a:xfrm flipH="1" flipV="1">
            <a:off x="8654828" y="2891513"/>
            <a:ext cx="241522" cy="51319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 : coins arrondis 20"/>
          <p:cNvSpPr/>
          <p:nvPr/>
        </p:nvSpPr>
        <p:spPr>
          <a:xfrm>
            <a:off x="4195763" y="1783527"/>
            <a:ext cx="1000125" cy="245299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 : coins arrondis 22"/>
          <p:cNvSpPr/>
          <p:nvPr/>
        </p:nvSpPr>
        <p:spPr>
          <a:xfrm>
            <a:off x="8105776" y="1783527"/>
            <a:ext cx="581026" cy="245299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/>
          <p:cNvSpPr/>
          <p:nvPr/>
        </p:nvSpPr>
        <p:spPr>
          <a:xfrm>
            <a:off x="9067799" y="1783527"/>
            <a:ext cx="500063" cy="245299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 : coins arrondis 28"/>
          <p:cNvSpPr/>
          <p:nvPr/>
        </p:nvSpPr>
        <p:spPr>
          <a:xfrm>
            <a:off x="1473240" y="1395288"/>
            <a:ext cx="500063" cy="245299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958832" y="1333272"/>
            <a:ext cx="189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Not </a:t>
            </a:r>
            <a:r>
              <a:rPr lang="fr-FR" dirty="0" err="1"/>
              <a:t>feature-based</a:t>
            </a:r>
            <a:endParaRPr lang="fr-FR" dirty="0"/>
          </a:p>
        </p:txBody>
      </p:sp>
      <p:sp>
        <p:nvSpPr>
          <p:cNvPr id="30" name="Rectangle : coins arrondis 29"/>
          <p:cNvSpPr/>
          <p:nvPr/>
        </p:nvSpPr>
        <p:spPr>
          <a:xfrm>
            <a:off x="5055588" y="1395288"/>
            <a:ext cx="500063" cy="2452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5541180" y="1333272"/>
            <a:ext cx="1697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Feature-based</a:t>
            </a:r>
            <a:endParaRPr lang="fr-FR" dirty="0"/>
          </a:p>
        </p:txBody>
      </p:sp>
      <p:sp>
        <p:nvSpPr>
          <p:cNvPr id="32" name="Rectangle : coins arrondis 31"/>
          <p:cNvSpPr/>
          <p:nvPr/>
        </p:nvSpPr>
        <p:spPr>
          <a:xfrm>
            <a:off x="5243444" y="1783527"/>
            <a:ext cx="757306" cy="2452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 : coins arrondis 32"/>
          <p:cNvSpPr/>
          <p:nvPr/>
        </p:nvSpPr>
        <p:spPr>
          <a:xfrm>
            <a:off x="6241187" y="1783527"/>
            <a:ext cx="597074" cy="2452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 : coins arrondis 33"/>
          <p:cNvSpPr/>
          <p:nvPr/>
        </p:nvSpPr>
        <p:spPr>
          <a:xfrm>
            <a:off x="7219258" y="1783527"/>
            <a:ext cx="505521" cy="2452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 : coins arrondis 34"/>
          <p:cNvSpPr/>
          <p:nvPr/>
        </p:nvSpPr>
        <p:spPr>
          <a:xfrm>
            <a:off x="8875268" y="1735931"/>
            <a:ext cx="885124" cy="4036220"/>
          </a:xfrm>
          <a:prstGeom prst="roundRect">
            <a:avLst>
              <a:gd name="adj" fmla="val 0"/>
            </a:avLst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5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9" grpId="0" animBg="1"/>
      <p:bldP spid="7" grpId="0"/>
      <p:bldP spid="30" grpId="0" animBg="1"/>
      <p:bldP spid="31" grpId="0"/>
      <p:bldP spid="32" grpId="0" animBg="1"/>
      <p:bldP spid="33" grpId="0" animBg="1"/>
      <p:bldP spid="3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fr-FR" dirty="0" err="1"/>
              <a:t>feature-based</a:t>
            </a:r>
            <a:r>
              <a:rPr lang="fr-FR" dirty="0"/>
              <a:t> fail case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09CFEF1-82CD-418D-93BB-98585C05A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1609725"/>
            <a:ext cx="87439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fr-FR" dirty="0" err="1"/>
              <a:t>participating</a:t>
            </a:r>
            <a:r>
              <a:rPr lang="fr-FR" dirty="0"/>
              <a:t> media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15" y="2564339"/>
            <a:ext cx="9425851" cy="240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 err="1"/>
              <a:t>Bayesian</a:t>
            </a:r>
            <a:r>
              <a:rPr lang="fr-FR" dirty="0"/>
              <a:t> Collaborative </a:t>
            </a:r>
            <a:r>
              <a:rPr lang="fr-FR" dirty="0" err="1"/>
              <a:t>Denoising</a:t>
            </a:r>
            <a:r>
              <a:rPr lang="fr-FR" dirty="0"/>
              <a:t> for Monte Carlo Rendering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Previous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work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: Ray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Histogram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Fusion</a:t>
            </a:r>
          </a:p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Algorithm</a:t>
            </a:r>
            <a:endParaRPr lang="fr-FR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Extensions</a:t>
            </a:r>
          </a:p>
          <a:p>
            <a:pPr rtl="0"/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Results</a:t>
            </a:r>
            <a:endParaRPr lang="fr-FR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rtl="0"/>
            <a:r>
              <a:rPr lang="fr-FR" dirty="0"/>
              <a:t>Discussion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426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fr-FR" dirty="0" err="1"/>
              <a:t>homogenous</a:t>
            </a:r>
            <a:r>
              <a:rPr lang="fr-FR" dirty="0"/>
              <a:t> areas </a:t>
            </a:r>
            <a:r>
              <a:rPr lang="fr-FR" dirty="0" err="1"/>
              <a:t>artifacts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724" y="2067333"/>
            <a:ext cx="9368551" cy="272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8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Discussion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04900" y="1066800"/>
            <a:ext cx="4919472" cy="823912"/>
          </a:xfrm>
        </p:spPr>
        <p:txBody>
          <a:bodyPr rtlCol="0"/>
          <a:lstStyle/>
          <a:p>
            <a:r>
              <a:rPr lang="fr-FR" dirty="0"/>
              <a:t>Drawbacks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04900" y="1890712"/>
            <a:ext cx="4919472" cy="3748088"/>
          </a:xfrm>
        </p:spPr>
        <p:txBody>
          <a:bodyPr rtlCol="0">
            <a:normAutofit/>
          </a:bodyPr>
          <a:lstStyle/>
          <a:p>
            <a:r>
              <a:rPr lang="fr-FR" dirty="0" err="1"/>
              <a:t>Homogenous</a:t>
            </a:r>
            <a:r>
              <a:rPr lang="fr-FR" dirty="0"/>
              <a:t> areas </a:t>
            </a:r>
            <a:r>
              <a:rPr lang="fr-FR" dirty="0" err="1"/>
              <a:t>artifacts</a:t>
            </a:r>
            <a:endParaRPr lang="fr-FR" dirty="0"/>
          </a:p>
          <a:p>
            <a:r>
              <a:rPr lang="fr-FR" dirty="0"/>
              <a:t>Not as good as </a:t>
            </a:r>
            <a:r>
              <a:rPr lang="fr-FR" dirty="0" err="1"/>
              <a:t>feature-based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features</a:t>
            </a:r>
            <a:r>
              <a:rPr lang="fr-FR" dirty="0"/>
              <a:t> are </a:t>
            </a:r>
            <a:r>
              <a:rPr lang="fr-FR" dirty="0" err="1"/>
              <a:t>very</a:t>
            </a:r>
            <a:r>
              <a:rPr lang="fr-FR" dirty="0"/>
              <a:t> relevant</a:t>
            </a:r>
          </a:p>
          <a:p>
            <a:r>
              <a:rPr lang="fr-FR" dirty="0" err="1"/>
              <a:t>Samples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i.i.d</a:t>
            </a:r>
            <a:r>
              <a:rPr lang="fr-FR" dirty="0"/>
              <a:t>.</a:t>
            </a:r>
          </a:p>
          <a:p>
            <a:r>
              <a:rPr lang="fr-FR" dirty="0"/>
              <a:t>Spikes not </a:t>
            </a:r>
            <a:r>
              <a:rPr lang="fr-FR" dirty="0" err="1"/>
              <a:t>naturally</a:t>
            </a:r>
            <a:r>
              <a:rPr lang="fr-FR" dirty="0"/>
              <a:t> </a:t>
            </a:r>
            <a:r>
              <a:rPr lang="fr-FR" dirty="0" err="1"/>
              <a:t>handled</a:t>
            </a:r>
            <a:endParaRPr lang="fr-FR" dirty="0"/>
          </a:p>
          <a:p>
            <a:pPr lvl="1"/>
            <a:r>
              <a:rPr lang="fr-FR" dirty="0" err="1"/>
              <a:t>Needs</a:t>
            </a:r>
            <a:r>
              <a:rPr lang="fr-FR" dirty="0"/>
              <a:t> </a:t>
            </a:r>
            <a:r>
              <a:rPr lang="fr-FR" dirty="0" err="1"/>
              <a:t>pre-filtering</a:t>
            </a:r>
            <a:r>
              <a:rPr lang="fr-FR" dirty="0"/>
              <a:t> </a:t>
            </a:r>
            <a:r>
              <a:rPr lang="fr-FR" dirty="0" err="1"/>
              <a:t>pass</a:t>
            </a:r>
            <a:endParaRPr lang="fr-FR" dirty="0"/>
          </a:p>
          <a:p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samples</a:t>
            </a:r>
            <a:r>
              <a:rPr lang="fr-FR" dirty="0"/>
              <a:t> (&gt;50)</a:t>
            </a:r>
          </a:p>
          <a:p>
            <a:pPr lvl="1"/>
            <a:r>
              <a:rPr lang="fr-FR" dirty="0"/>
              <a:t>Matches production </a:t>
            </a:r>
            <a:r>
              <a:rPr lang="fr-FR" dirty="0" err="1"/>
              <a:t>constraints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66110" y="1066800"/>
            <a:ext cx="4919472" cy="823912"/>
          </a:xfrm>
        </p:spPr>
        <p:txBody>
          <a:bodyPr rtlCol="0"/>
          <a:lstStyle/>
          <a:p>
            <a:r>
              <a:rPr lang="fr-FR" dirty="0" err="1"/>
              <a:t>Benefits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66110" y="1890712"/>
            <a:ext cx="4919472" cy="3748088"/>
          </a:xfrm>
        </p:spPr>
        <p:txBody>
          <a:bodyPr rtlCol="0"/>
          <a:lstStyle/>
          <a:p>
            <a:r>
              <a:rPr lang="fr-FR" dirty="0" err="1"/>
              <a:t>Enhancing</a:t>
            </a:r>
            <a:r>
              <a:rPr lang="fr-FR" dirty="0"/>
              <a:t> state-of-the-art of </a:t>
            </a:r>
            <a:r>
              <a:rPr lang="fr-FR" dirty="0" err="1"/>
              <a:t>sample-based</a:t>
            </a:r>
            <a:r>
              <a:rPr lang="fr-FR" dirty="0"/>
              <a:t> </a:t>
            </a:r>
            <a:r>
              <a:rPr lang="fr-FR" dirty="0" err="1"/>
              <a:t>denoising</a:t>
            </a:r>
            <a:r>
              <a:rPr lang="fr-FR" dirty="0"/>
              <a:t> (RHF)</a:t>
            </a:r>
          </a:p>
          <a:p>
            <a:pPr lvl="1"/>
            <a:r>
              <a:rPr lang="fr-FR" dirty="0"/>
              <a:t>in </a:t>
            </a:r>
            <a:r>
              <a:rPr lang="fr-FR" dirty="0" err="1"/>
              <a:t>quality</a:t>
            </a:r>
            <a:endParaRPr lang="fr-FR" dirty="0"/>
          </a:p>
          <a:p>
            <a:pPr lvl="1"/>
            <a:r>
              <a:rPr lang="fr-FR" dirty="0"/>
              <a:t>in timing</a:t>
            </a:r>
          </a:p>
          <a:p>
            <a:r>
              <a:rPr lang="fr-FR" dirty="0" err="1"/>
              <a:t>Particularly</a:t>
            </a:r>
            <a:r>
              <a:rPr lang="fr-FR" dirty="0"/>
              <a:t> </a:t>
            </a:r>
            <a:r>
              <a:rPr lang="fr-FR" dirty="0" err="1"/>
              <a:t>useful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features</a:t>
            </a:r>
            <a:r>
              <a:rPr lang="fr-FR" dirty="0"/>
              <a:t> are not relevant (</a:t>
            </a:r>
            <a:r>
              <a:rPr lang="fr-FR" b="1" dirty="0" err="1"/>
              <a:t>complex</a:t>
            </a:r>
            <a:r>
              <a:rPr lang="fr-FR" b="1" dirty="0"/>
              <a:t> </a:t>
            </a:r>
            <a:r>
              <a:rPr lang="fr-FR" b="1" dirty="0" err="1"/>
              <a:t>scenes</a:t>
            </a:r>
            <a:r>
              <a:rPr lang="fr-FR" dirty="0"/>
              <a:t>)</a:t>
            </a:r>
          </a:p>
          <a:p>
            <a:r>
              <a:rPr lang="fr-FR" b="1" dirty="0"/>
              <a:t>Low </a:t>
            </a:r>
            <a:r>
              <a:rPr lang="fr-FR" b="1" dirty="0" err="1"/>
              <a:t>invasiveness</a:t>
            </a:r>
            <a:r>
              <a:rPr lang="fr-FR" dirty="0"/>
              <a:t>, simple to </a:t>
            </a:r>
            <a:r>
              <a:rPr lang="fr-FR" dirty="0" err="1"/>
              <a:t>implement</a:t>
            </a:r>
            <a:endParaRPr lang="fr-FR" dirty="0"/>
          </a:p>
          <a:p>
            <a:r>
              <a:rPr lang="fr-FR" b="1" dirty="0" err="1"/>
              <a:t>Universality</a:t>
            </a:r>
            <a:r>
              <a:rPr lang="fr-FR" dirty="0"/>
              <a:t> (all </a:t>
            </a:r>
            <a:r>
              <a:rPr lang="fr-FR" dirty="0" err="1"/>
              <a:t>effects</a:t>
            </a:r>
            <a:r>
              <a:rPr lang="fr-FR" dirty="0"/>
              <a:t> </a:t>
            </a:r>
            <a:r>
              <a:rPr lang="fr-FR" dirty="0" err="1"/>
              <a:t>handled</a:t>
            </a:r>
            <a:r>
              <a:rPr lang="fr-FR" dirty="0"/>
              <a:t>)</a:t>
            </a:r>
          </a:p>
          <a:p>
            <a:pPr rtl="0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8158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Monte Carlo noise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00525" y="1441418"/>
            <a:ext cx="4994716" cy="4889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35939" t="27598" r="41249" b="58534"/>
          <a:stretch/>
        </p:blipFill>
        <p:spPr>
          <a:xfrm>
            <a:off x="6858764" y="1420892"/>
            <a:ext cx="4203468" cy="25016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895599" y="2790824"/>
            <a:ext cx="1139371" cy="67808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858764" y="1420892"/>
            <a:ext cx="4203468" cy="250166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858764" y="5002963"/>
            <a:ext cx="420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4 </a:t>
            </a:r>
            <a:r>
              <a:rPr lang="fr-FR" dirty="0" err="1"/>
              <a:t>samples</a:t>
            </a:r>
            <a:r>
              <a:rPr lang="fr-FR" dirty="0"/>
              <a:t> per pixel</a:t>
            </a:r>
          </a:p>
          <a:p>
            <a:pPr algn="ctr"/>
            <a:r>
              <a:rPr lang="fr-FR" dirty="0"/>
              <a:t>(4 </a:t>
            </a:r>
            <a:r>
              <a:rPr lang="fr-FR" dirty="0" err="1"/>
              <a:t>spp</a:t>
            </a:r>
            <a:r>
              <a:rPr lang="fr-FR" dirty="0"/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517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 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rtl="0"/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Theory: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Bayesian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denoising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of Monte Carlo noise</a:t>
            </a:r>
          </a:p>
          <a:p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Application: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Bayesian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Collaborative </a:t>
            </a:r>
            <a:r>
              <a:rPr lang="fr-FR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Denoising</a:t>
            </a:r>
            <a:r>
              <a:rPr lang="fr-FR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for Monte Carlo Rendering</a:t>
            </a:r>
          </a:p>
          <a:p>
            <a:pPr rtl="0"/>
            <a:r>
              <a:rPr lang="fr-FR" dirty="0"/>
              <a:t>Conclusion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83751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Conclusion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04900" y="1173162"/>
            <a:ext cx="4919472" cy="823912"/>
          </a:xfrm>
        </p:spPr>
        <p:txBody>
          <a:bodyPr rtlCol="0"/>
          <a:lstStyle/>
          <a:p>
            <a:pPr rtl="0"/>
            <a:r>
              <a:rPr lang="fr-FR" dirty="0"/>
              <a:t>Contributions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04900" y="1997074"/>
            <a:ext cx="4919472" cy="3748088"/>
          </a:xfrm>
        </p:spPr>
        <p:txBody>
          <a:bodyPr rtlCol="0"/>
          <a:lstStyle/>
          <a:p>
            <a:pPr rtl="0"/>
            <a:r>
              <a:rPr lang="fr-FR" dirty="0" err="1"/>
              <a:t>Bayesian</a:t>
            </a:r>
            <a:r>
              <a:rPr lang="fr-FR" dirty="0"/>
              <a:t> </a:t>
            </a:r>
            <a:r>
              <a:rPr lang="fr-FR" dirty="0" err="1"/>
              <a:t>denoising</a:t>
            </a:r>
            <a:r>
              <a:rPr lang="fr-FR" dirty="0"/>
              <a:t> formula for the noise of Monte-Carlo rendering</a:t>
            </a:r>
          </a:p>
          <a:p>
            <a:r>
              <a:rPr lang="fr-FR" dirty="0"/>
              <a:t>Patch-</a:t>
            </a:r>
            <a:r>
              <a:rPr lang="fr-FR" dirty="0" err="1"/>
              <a:t>based</a:t>
            </a:r>
            <a:r>
              <a:rPr lang="fr-FR" dirty="0"/>
              <a:t> collaborative </a:t>
            </a:r>
            <a:r>
              <a:rPr lang="fr-FR" dirty="0" err="1"/>
              <a:t>filtering</a:t>
            </a:r>
            <a:endParaRPr lang="fr-FR" dirty="0"/>
          </a:p>
          <a:p>
            <a:pPr lvl="1"/>
            <a:r>
              <a:rPr lang="fr-FR" dirty="0" err="1"/>
              <a:t>Sample-based</a:t>
            </a:r>
            <a:endParaRPr lang="fr-FR" dirty="0"/>
          </a:p>
          <a:p>
            <a:pPr lvl="1"/>
            <a:r>
              <a:rPr lang="fr-FR" dirty="0" err="1"/>
              <a:t>Improves</a:t>
            </a:r>
            <a:r>
              <a:rPr lang="fr-FR" dirty="0"/>
              <a:t> RHF</a:t>
            </a:r>
          </a:p>
          <a:p>
            <a:pPr lvl="1"/>
            <a:r>
              <a:rPr lang="fr-FR" dirty="0"/>
              <a:t>Not invasive</a:t>
            </a:r>
          </a:p>
          <a:p>
            <a:pPr lvl="1"/>
            <a:r>
              <a:rPr lang="fr-FR" dirty="0"/>
              <a:t>General</a:t>
            </a:r>
            <a:endParaRPr lang="fr-FR" dirty="0">
              <a:sym typeface="Wingdings" panose="05000000000000000000" pitchFamily="2" charset="2"/>
            </a:endParaRPr>
          </a:p>
          <a:p>
            <a:r>
              <a:rPr lang="fr-FR" dirty="0" err="1">
                <a:sym typeface="Wingdings" panose="05000000000000000000" pitchFamily="2" charset="2"/>
              </a:rPr>
              <a:t>Specific</a:t>
            </a:r>
            <a:r>
              <a:rPr lang="fr-FR" dirty="0">
                <a:sym typeface="Wingdings" panose="05000000000000000000" pitchFamily="2" charset="2"/>
              </a:rPr>
              <a:t> adaptive </a:t>
            </a:r>
            <a:r>
              <a:rPr lang="fr-FR" dirty="0" err="1">
                <a:sym typeface="Wingdings" panose="05000000000000000000" pitchFamily="2" charset="2"/>
              </a:rPr>
              <a:t>sampling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scheme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66110" y="1173162"/>
            <a:ext cx="4919472" cy="823912"/>
          </a:xfrm>
        </p:spPr>
        <p:txBody>
          <a:bodyPr rtlCol="0"/>
          <a:lstStyle/>
          <a:p>
            <a:pPr rtl="0"/>
            <a:r>
              <a:rPr lang="fr-FR" dirty="0"/>
              <a:t>Future </a:t>
            </a:r>
            <a:r>
              <a:rPr lang="fr-FR" dirty="0" err="1"/>
              <a:t>work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66110" y="1997074"/>
            <a:ext cx="4919472" cy="3748088"/>
          </a:xfrm>
        </p:spPr>
        <p:txBody>
          <a:bodyPr rtlCol="0"/>
          <a:lstStyle/>
          <a:p>
            <a:pPr rtl="0"/>
            <a:r>
              <a:rPr lang="fr-FR" dirty="0"/>
              <a:t>Push </a:t>
            </a:r>
            <a:r>
              <a:rPr lang="fr-FR" dirty="0" err="1"/>
              <a:t>further</a:t>
            </a:r>
            <a:r>
              <a:rPr lang="fr-FR" dirty="0"/>
              <a:t> </a:t>
            </a:r>
            <a:r>
              <a:rPr lang="fr-FR" dirty="0" err="1"/>
              <a:t>sample-based</a:t>
            </a:r>
            <a:endParaRPr lang="fr-FR" dirty="0"/>
          </a:p>
          <a:p>
            <a:pPr lvl="1"/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/ data structures?</a:t>
            </a:r>
          </a:p>
          <a:p>
            <a:pPr rtl="0"/>
            <a:endParaRPr lang="fr-FR" dirty="0"/>
          </a:p>
          <a:p>
            <a:pPr rtl="0"/>
            <a:r>
              <a:rPr lang="fr-FR" dirty="0"/>
              <a:t>Machine </a:t>
            </a:r>
            <a:r>
              <a:rPr lang="fr-FR" dirty="0" err="1"/>
              <a:t>learning</a:t>
            </a:r>
            <a:r>
              <a:rPr lang="fr-FR" dirty="0"/>
              <a:t> on </a:t>
            </a:r>
            <a:r>
              <a:rPr lang="fr-FR" dirty="0" err="1"/>
              <a:t>samples</a:t>
            </a:r>
            <a:r>
              <a:rPr lang="fr-FR" dirty="0"/>
              <a:t>?</a:t>
            </a:r>
          </a:p>
          <a:p>
            <a:pPr lvl="1"/>
            <a:r>
              <a:rPr lang="fr-FR" dirty="0"/>
              <a:t>Collaborative </a:t>
            </a:r>
            <a:r>
              <a:rPr lang="fr-FR" dirty="0" err="1"/>
              <a:t>denoising</a:t>
            </a:r>
            <a:r>
              <a:rPr lang="fr-FR" dirty="0"/>
              <a:t> as a local online </a:t>
            </a:r>
            <a:r>
              <a:rPr lang="fr-FR" dirty="0" err="1"/>
              <a:t>learning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269470" y="5181833"/>
            <a:ext cx="9617762" cy="1014107"/>
            <a:chOff x="1269470" y="5181833"/>
            <a:chExt cx="9617762" cy="1014107"/>
          </a:xfrm>
        </p:grpSpPr>
        <p:sp>
          <p:nvSpPr>
            <p:cNvPr id="11" name="Rectangle : coins arrondis 10"/>
            <p:cNvSpPr/>
            <p:nvPr/>
          </p:nvSpPr>
          <p:spPr>
            <a:xfrm>
              <a:off x="1269470" y="5181833"/>
              <a:ext cx="9617762" cy="101410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242439" y="5202704"/>
              <a:ext cx="770563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800" dirty="0" err="1"/>
                <a:t>Samples</a:t>
              </a:r>
              <a:r>
                <a:rPr lang="fr-FR" sz="2800" dirty="0"/>
                <a:t>: </a:t>
              </a:r>
              <a:r>
                <a:rPr lang="fr-FR" sz="2800" dirty="0" err="1"/>
                <a:t>rich</a:t>
              </a:r>
              <a:r>
                <a:rPr lang="fr-FR" sz="2800" dirty="0"/>
                <a:t> and </a:t>
              </a:r>
              <a:r>
                <a:rPr lang="fr-FR" sz="2800" b="1" i="1" dirty="0" err="1">
                  <a:solidFill>
                    <a:srgbClr val="FF0000"/>
                  </a:solidFill>
                </a:rPr>
                <a:t>general</a:t>
              </a:r>
              <a:r>
                <a:rPr lang="fr-FR" sz="2800" b="1" i="1" dirty="0">
                  <a:solidFill>
                    <a:srgbClr val="FF0000"/>
                  </a:solidFill>
                </a:rPr>
                <a:t> </a:t>
              </a:r>
              <a:r>
                <a:rPr lang="fr-FR" sz="2800" dirty="0"/>
                <a:t>data</a:t>
              </a:r>
              <a:endParaRPr lang="fr-FR" sz="2800" i="1" dirty="0">
                <a:solidFill>
                  <a:srgbClr val="FF0000"/>
                </a:solidFill>
              </a:endParaRPr>
            </a:p>
            <a:p>
              <a:pPr algn="ctr"/>
              <a:r>
                <a:rPr lang="fr-FR" sz="2800" dirty="0"/>
                <a:t>Future: more </a:t>
              </a:r>
              <a:r>
                <a:rPr lang="fr-FR" sz="2800" dirty="0" err="1"/>
                <a:t>complexity</a:t>
              </a:r>
              <a:r>
                <a:rPr lang="fr-FR" sz="2800" dirty="0"/>
                <a:t> </a:t>
              </a:r>
              <a:r>
                <a:rPr lang="fr-FR" sz="2800" dirty="0">
                  <a:sym typeface="Wingdings" panose="05000000000000000000" pitchFamily="2" charset="2"/>
                </a:rPr>
                <a:t> </a:t>
              </a:r>
              <a:r>
                <a:rPr lang="fr-FR" sz="2800" dirty="0" err="1">
                  <a:sym typeface="Wingdings" panose="05000000000000000000" pitchFamily="2" charset="2"/>
                </a:rPr>
                <a:t>generality</a:t>
              </a:r>
              <a:r>
                <a:rPr lang="fr-FR" sz="2800" dirty="0">
                  <a:sym typeface="Wingdings" panose="05000000000000000000" pitchFamily="2" charset="2"/>
                </a:rPr>
                <a:t> </a:t>
              </a:r>
              <a:r>
                <a:rPr lang="fr-FR" sz="2800" dirty="0" err="1">
                  <a:sym typeface="Wingdings" panose="05000000000000000000" pitchFamily="2" charset="2"/>
                </a:rPr>
                <a:t>matters</a:t>
              </a:r>
              <a:endParaRPr lang="fr-FR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295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667BE8-705B-48BE-82BA-AC69D760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!</a:t>
            </a:r>
            <a:endParaRPr lang="en-GB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xmlns="" id="{757D8DA0-17F1-4619-BF78-4951AB267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Project page: </a:t>
            </a:r>
          </a:p>
          <a:p>
            <a:pPr marL="0" indent="0">
              <a:buNone/>
            </a:pPr>
            <a:r>
              <a:rPr lang="fr-FR">
                <a:hlinkClick r:id="rId2"/>
              </a:rPr>
              <a:t>http</a:t>
            </a:r>
            <a:r>
              <a:rPr lang="fr-FR" smtClean="0">
                <a:hlinkClick r:id="rId2"/>
              </a:rPr>
              <a:t>://</a:t>
            </a:r>
            <a:r>
              <a:rPr lang="fr-FR" smtClean="0">
                <a:hlinkClick r:id="rId2"/>
              </a:rPr>
              <a:t>www</a:t>
            </a:r>
            <a:r>
              <a:rPr lang="fr-FR" smtClean="0">
                <a:hlinkClick r:id="rId2"/>
              </a:rPr>
              <a:t>.telecom-paristech.fr</a:t>
            </a:r>
            <a:r>
              <a:rPr lang="fr-FR" dirty="0">
                <a:hlinkClick r:id="rId2"/>
              </a:rPr>
              <a:t>/~boubek/papers/BCD/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 err="1"/>
              <a:t>Github</a:t>
            </a:r>
            <a:r>
              <a:rPr lang="fr-FR" dirty="0"/>
              <a:t> repository for open source code: </a:t>
            </a:r>
          </a:p>
          <a:p>
            <a:pPr marL="0" indent="0">
              <a:buNone/>
            </a:pPr>
            <a:r>
              <a:rPr lang="fr-FR" dirty="0">
                <a:hlinkClick r:id="rId3"/>
              </a:rPr>
              <a:t>https://github.com/superboubek/bcd</a:t>
            </a:r>
            <a:r>
              <a:rPr lang="fr-FR" dirty="0"/>
              <a:t> </a:t>
            </a:r>
          </a:p>
          <a:p>
            <a:endParaRPr lang="en-GB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759CB66C-7CD6-4D09-AB0B-5B3E8426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CEBE490E-CFB7-4DA5-B4ED-CC686BDA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6F662AAD-B1A8-4C0D-B039-FD7BFCC9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08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99007" y="1441418"/>
            <a:ext cx="4996234" cy="48913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Monte Carlo noise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35958" t="27606" r="41237" b="58531"/>
          <a:stretch/>
        </p:blipFill>
        <p:spPr>
          <a:xfrm>
            <a:off x="6858764" y="1420892"/>
            <a:ext cx="4203468" cy="25016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895599" y="2790824"/>
            <a:ext cx="1139371" cy="67808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858764" y="1420892"/>
            <a:ext cx="4203468" cy="250166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858764" y="5002963"/>
            <a:ext cx="420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24 </a:t>
            </a:r>
            <a:r>
              <a:rPr lang="fr-FR" dirty="0" err="1"/>
              <a:t>samples</a:t>
            </a:r>
            <a:r>
              <a:rPr lang="fr-FR" dirty="0"/>
              <a:t> per pixel</a:t>
            </a:r>
          </a:p>
          <a:p>
            <a:pPr algn="ctr"/>
            <a:r>
              <a:rPr lang="fr-FR" dirty="0"/>
              <a:t>(24 </a:t>
            </a:r>
            <a:r>
              <a:rPr lang="fr-FR" dirty="0" err="1"/>
              <a:t>spp</a:t>
            </a:r>
            <a:r>
              <a:rPr lang="fr-FR" dirty="0"/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31461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Monte Carlo noise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00525" y="1441418"/>
            <a:ext cx="4994716" cy="488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35939" t="27596" r="41249" b="58537"/>
          <a:stretch/>
        </p:blipFill>
        <p:spPr>
          <a:xfrm>
            <a:off x="6858764" y="1420892"/>
            <a:ext cx="4203468" cy="25016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895599" y="2790824"/>
            <a:ext cx="1139371" cy="67808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858764" y="1420892"/>
            <a:ext cx="4203468" cy="250166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858764" y="5002963"/>
            <a:ext cx="420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256 </a:t>
            </a:r>
            <a:r>
              <a:rPr lang="fr-FR" dirty="0" err="1"/>
              <a:t>samples</a:t>
            </a:r>
            <a:r>
              <a:rPr lang="fr-FR" dirty="0"/>
              <a:t> per pixel</a:t>
            </a:r>
          </a:p>
          <a:p>
            <a:pPr algn="ctr"/>
            <a:r>
              <a:rPr lang="fr-FR" dirty="0"/>
              <a:t>(256 </a:t>
            </a:r>
            <a:r>
              <a:rPr lang="fr-FR" dirty="0" err="1"/>
              <a:t>spp</a:t>
            </a:r>
            <a:r>
              <a:rPr lang="fr-FR" dirty="0"/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52720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/>
              <a:t>Monte Carlo noise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00525" y="1441418"/>
            <a:ext cx="4994716" cy="488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35939" t="27596" r="41249" b="58537"/>
          <a:stretch/>
        </p:blipFill>
        <p:spPr>
          <a:xfrm>
            <a:off x="6858764" y="1420892"/>
            <a:ext cx="4203468" cy="25016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895599" y="2790824"/>
            <a:ext cx="1139371" cy="67808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858764" y="1420892"/>
            <a:ext cx="4203468" cy="250166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858764" y="5002963"/>
            <a:ext cx="420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65536 </a:t>
            </a:r>
            <a:r>
              <a:rPr lang="fr-FR" dirty="0" err="1"/>
              <a:t>samples</a:t>
            </a:r>
            <a:r>
              <a:rPr lang="fr-FR" dirty="0"/>
              <a:t> per pixel</a:t>
            </a:r>
          </a:p>
          <a:p>
            <a:pPr algn="ctr"/>
            <a:r>
              <a:rPr lang="fr-FR" dirty="0"/>
              <a:t>(65536 </a:t>
            </a:r>
            <a:r>
              <a:rPr lang="fr-FR" dirty="0" err="1"/>
              <a:t>spp</a:t>
            </a:r>
            <a:r>
              <a:rPr lang="fr-FR" dirty="0"/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297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Goal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21/06/2017 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noProof="0"/>
              <a:t>Bayesian Collaborative Denoising for Monte Carlo Rendering                                                                            Malik BOUGHIDA, Tamy BOUBEKEUR</a:t>
            </a:r>
            <a:endParaRPr lang="fr-FR" noProof="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35958" t="27606" r="41237" b="58531"/>
          <a:stretch/>
        </p:blipFill>
        <p:spPr>
          <a:xfrm>
            <a:off x="615122" y="2349313"/>
            <a:ext cx="2809111" cy="167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35939" t="27596" r="41249" b="58537"/>
          <a:stretch/>
        </p:blipFill>
        <p:spPr>
          <a:xfrm>
            <a:off x="3544064" y="2349313"/>
            <a:ext cx="2809111" cy="167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35939" t="27596" r="41249" b="58537"/>
          <a:stretch/>
        </p:blipFill>
        <p:spPr>
          <a:xfrm>
            <a:off x="8639939" y="2349313"/>
            <a:ext cx="2809111" cy="1671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cteur droit avec flèche 9"/>
          <p:cNvCxnSpPr>
            <a:cxnSpLocks/>
          </p:cNvCxnSpPr>
          <p:nvPr/>
        </p:nvCxnSpPr>
        <p:spPr>
          <a:xfrm>
            <a:off x="8305800" y="1685925"/>
            <a:ext cx="3143250" cy="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cxnSpLocks/>
          </p:cNvCxnSpPr>
          <p:nvPr/>
        </p:nvCxnSpPr>
        <p:spPr>
          <a:xfrm>
            <a:off x="6743700" y="1685925"/>
            <a:ext cx="1485900" cy="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cxnSpLocks/>
          </p:cNvCxnSpPr>
          <p:nvPr/>
        </p:nvCxnSpPr>
        <p:spPr>
          <a:xfrm>
            <a:off x="615122" y="1685925"/>
            <a:ext cx="5909503" cy="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0662488" y="1832953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Time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35939" t="27596" r="41249" b="58537"/>
          <a:stretch/>
        </p:blipFill>
        <p:spPr>
          <a:xfrm>
            <a:off x="4858514" y="4352831"/>
            <a:ext cx="2809111" cy="1671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Connecteur droit avec flèche 21"/>
          <p:cNvCxnSpPr>
            <a:cxnSpLocks/>
          </p:cNvCxnSpPr>
          <p:nvPr/>
        </p:nvCxnSpPr>
        <p:spPr>
          <a:xfrm>
            <a:off x="3019425" y="3232850"/>
            <a:ext cx="914400" cy="0"/>
          </a:xfrm>
          <a:prstGeom prst="straightConnector1">
            <a:avLst/>
          </a:prstGeom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cxnSpLocks/>
          </p:cNvCxnSpPr>
          <p:nvPr/>
        </p:nvCxnSpPr>
        <p:spPr>
          <a:xfrm>
            <a:off x="6067425" y="3232850"/>
            <a:ext cx="3086100" cy="0"/>
          </a:xfrm>
          <a:prstGeom prst="straightConnector1">
            <a:avLst/>
          </a:prstGeom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cxnSpLocks/>
          </p:cNvCxnSpPr>
          <p:nvPr/>
        </p:nvCxnSpPr>
        <p:spPr>
          <a:xfrm>
            <a:off x="4171950" y="3800475"/>
            <a:ext cx="1238250" cy="1200593"/>
          </a:xfrm>
          <a:prstGeom prst="straightConnector1">
            <a:avLst/>
          </a:prstGeom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3522258" y="4313095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Denoising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726827" y="2890969"/>
            <a:ext cx="1519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92D050"/>
                </a:solidFill>
              </a:rPr>
              <a:t>Slow </a:t>
            </a:r>
          </a:p>
          <a:p>
            <a:pPr algn="ctr"/>
            <a:r>
              <a:rPr lang="fr-FR" dirty="0">
                <a:solidFill>
                  <a:srgbClr val="92D050"/>
                </a:solidFill>
              </a:rPr>
              <a:t>convergence</a:t>
            </a:r>
          </a:p>
        </p:txBody>
      </p:sp>
    </p:spTree>
    <p:extLst>
      <p:ext uri="{BB962C8B-B14F-4D97-AF65-F5344CB8AC3E}">
        <p14:creationId xmlns:p14="http://schemas.microsoft.com/office/powerpoint/2010/main" val="1366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theme/theme1.xml><?xml version="1.0" encoding="utf-8"?>
<a:theme xmlns:a="http://schemas.openxmlformats.org/drawingml/2006/main" name="Littérature académique 16: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71_TF03431380_TF03431380.potx" id="{3EB80C2F-3DBD-42BA-8FFE-45D13301C271}" vid="{18AA12EE-0616-4C76-8CBB-BEAD487DA71A}"/>
    </a:ext>
  </a:extLst>
</a:theme>
</file>

<file path=ppt/theme/theme2.xml><?xml version="1.0" encoding="utf-8"?>
<a:theme xmlns:a="http://schemas.openxmlformats.org/drawingml/2006/main" name="Thème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académique avec rayures et ruban (grand écran)</Template>
  <TotalTime>0</TotalTime>
  <Words>2068</Words>
  <Application>Microsoft Office PowerPoint</Application>
  <PresentationFormat>Grand écran</PresentationFormat>
  <Paragraphs>576</Paragraphs>
  <Slides>52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61" baseType="lpstr">
      <vt:lpstr>Arial</vt:lpstr>
      <vt:lpstr>Calibri</vt:lpstr>
      <vt:lpstr>Cambria Math</vt:lpstr>
      <vt:lpstr>Droid Sans</vt:lpstr>
      <vt:lpstr>Euphemia</vt:lpstr>
      <vt:lpstr>FreeSans</vt:lpstr>
      <vt:lpstr>Times New Roman</vt:lpstr>
      <vt:lpstr>Wingdings</vt:lpstr>
      <vt:lpstr>Littérature académique 16:9</vt:lpstr>
      <vt:lpstr>BAYESIAN COLLABORATIVE DENOISING FOR MONTE-CARLO RENDERING</vt:lpstr>
      <vt:lpstr>Outline</vt:lpstr>
      <vt:lpstr>Outline</vt:lpstr>
      <vt:lpstr>Application in rendering: Monte Carlo path tracing</vt:lpstr>
      <vt:lpstr>Monte Carlo noise</vt:lpstr>
      <vt:lpstr>Monte Carlo noise</vt:lpstr>
      <vt:lpstr>Monte Carlo noise</vt:lpstr>
      <vt:lpstr>Monte Carlo noise</vt:lpstr>
      <vt:lpstr>Goal</vt:lpstr>
      <vt:lpstr>Previous work: denoising in image processing</vt:lpstr>
      <vt:lpstr>Previous work: denoising of Monte Carlo rendering</vt:lpstr>
      <vt:lpstr>Outline</vt:lpstr>
      <vt:lpstr>Bayesian denoising of Monte Carlo noise</vt:lpstr>
      <vt:lpstr>Bayesian denoising of Monte Carlo noise</vt:lpstr>
      <vt:lpstr>Bayesian denoising</vt:lpstr>
      <vt:lpstr>Bayesian denoising of Monte Carlo noise</vt:lpstr>
      <vt:lpstr>Monte Carlo noise</vt:lpstr>
      <vt:lpstr>Monte Carlo noise: Central Limit Theorem</vt:lpstr>
      <vt:lpstr>Monte Carlo noise</vt:lpstr>
      <vt:lpstr>Bayesian denoising</vt:lpstr>
      <vt:lpstr>Bayesian denoising of Monte Carlo noise</vt:lpstr>
      <vt:lpstr>A priori distribution: gaussian model from neighbors</vt:lpstr>
      <vt:lpstr>Bayesian denoising of Monte Carlo noise</vt:lpstr>
      <vt:lpstr>Bayesian denoising formula</vt:lpstr>
      <vt:lpstr>Outline</vt:lpstr>
      <vt:lpstr>Bayesian Collaborative Denoising for Monte Carlo Rendering</vt:lpstr>
      <vt:lpstr>Bayesian Collaborative Denoising for Monte Carlo Rendering</vt:lpstr>
      <vt:lpstr>Ray Histogram Fusion [Delbracio 2014]</vt:lpstr>
      <vt:lpstr>Sample distribution [image from RHF paper]</vt:lpstr>
      <vt:lpstr>Ray Histogram Fusion [Delbracio 2014]</vt:lpstr>
      <vt:lpstr>Bayesian Collaborative Denoising for Monte Carlo Rendering</vt:lpstr>
      <vt:lpstr>Algorithm: overview</vt:lpstr>
      <vt:lpstr>Algorithm: first step of collaborative denoising</vt:lpstr>
      <vt:lpstr>Algorithm: second step of collaborative denoising</vt:lpstr>
      <vt:lpstr>Bayesian Collaborative Denoising for Monte Carlo Rendering</vt:lpstr>
      <vt:lpstr>Extensions</vt:lpstr>
      <vt:lpstr>Extensions: multi-scale</vt:lpstr>
      <vt:lpstr>Extensions</vt:lpstr>
      <vt:lpstr>Extensions: adaptive sampling</vt:lpstr>
      <vt:lpstr>Extensions: adaptive sampling computation</vt:lpstr>
      <vt:lpstr>Extensions</vt:lpstr>
      <vt:lpstr>Bayesian Collaborative Denoising for Monte Carlo Rendering</vt:lpstr>
      <vt:lpstr>Results: improving RHF</vt:lpstr>
      <vt:lpstr>Results: scene with highly specular materials</vt:lpstr>
      <vt:lpstr>Results: feature-based fail case</vt:lpstr>
      <vt:lpstr>Results: participating media</vt:lpstr>
      <vt:lpstr>Bayesian Collaborative Denoising for Monte Carlo Rendering</vt:lpstr>
      <vt:lpstr>Results: homogenous areas artifacts</vt:lpstr>
      <vt:lpstr>Discussion</vt:lpstr>
      <vt:lpstr>Outline</vt:lpstr>
      <vt:lpstr>Conclusion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2017-02-12T18:03:56Z</dcterms:created>
  <dcterms:modified xsi:type="dcterms:W3CDTF">2017-07-03T14:20:44Z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